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mo" panose="020B0604020202020204" pitchFamily="34" charset="0"/>
      <p:regular r:id="rId27"/>
    </p:embeddedFont>
    <p:embeddedFont>
      <p:font typeface="Arimo Bold" panose="020B0704020202020204" pitchFamily="34" charset="0"/>
      <p:regular r:id="rId28"/>
      <p:bold r:id="rId29"/>
    </p:embeddedFont>
    <p:embeddedFont>
      <p:font typeface="Arimo Bold Italics" panose="020B0704020202090204" pitchFamily="34" charset="0"/>
      <p:regular r:id="rId30"/>
      <p:bold r:id="rId31"/>
      <p:italic r:id="rId32"/>
      <p:boldItalic r:id="rId33"/>
    </p:embeddedFont>
    <p:embeddedFont>
      <p:font typeface="Arimo Italics" panose="020B0604020202090204" pitchFamily="34" charset="0"/>
      <p:regular r:id="rId34"/>
      <p:italic r:id="rId35"/>
    </p:embeddedFont>
    <p:embeddedFont>
      <p:font typeface="League Spartan" pitchFamily="2" charset="77"/>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autoAdjust="0"/>
    <p:restoredTop sz="90327" autoAdjust="0"/>
  </p:normalViewPr>
  <p:slideViewPr>
    <p:cSldViewPr>
      <p:cViewPr>
        <p:scale>
          <a:sx n="64" d="100"/>
          <a:sy n="64" d="100"/>
        </p:scale>
        <p:origin x="1400"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40647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There are several possible reasons why a 2-layer SNN outperforms a deeper neural network in your project. Here are the key factors to consider:</a:t>
            </a:r>
          </a:p>
          <a:p>
            <a:endParaRPr lang="en-US" dirty="0"/>
          </a:p>
          <a:p>
            <a:r>
              <a:rPr lang="en-US" dirty="0"/>
              <a:t>1. Overfitting in Deeper Networks</a:t>
            </a:r>
          </a:p>
          <a:p>
            <a:r>
              <a:rPr lang="en-US" dirty="0"/>
              <a:t>	•	Reason: Deeper networks have more parameters (weights and biases) than shallow ones, making them prone to overfitting, especially when the training data size is limited.</a:t>
            </a:r>
          </a:p>
          <a:p>
            <a:r>
              <a:rPr lang="en-US" dirty="0"/>
              <a:t>	•	Impact: The deeper network may memorize the training data but fail to generalize well on the test set, leading to high training accuracy but significantly lower test accuracy.</a:t>
            </a:r>
          </a:p>
          <a:p>
            <a:r>
              <a:rPr lang="en-US" dirty="0"/>
              <a:t>	•	Why it Matters: In your project, where the genre labels are applied to paintings based on the artist (not the painting itself), there may be limited variation in genre-related features. A deeper model might capture noise or artist-specific nuances instead of general genre features.</a:t>
            </a:r>
          </a:p>
          <a:p>
            <a:endParaRPr lang="en-US" dirty="0"/>
          </a:p>
          <a:p>
            <a:r>
              <a:rPr lang="en-US" dirty="0"/>
              <a:t>2. Insufficient Data to Train Deeper Networks</a:t>
            </a:r>
          </a:p>
          <a:p>
            <a:r>
              <a:rPr lang="en-US" dirty="0"/>
              <a:t>	•	Reason: Deeper networks require larger datasets to effectively learn and generalize. With only 8,355 samples in your dataset, there may not be enough data to train a deep network properly.</a:t>
            </a:r>
          </a:p>
          <a:p>
            <a:r>
              <a:rPr lang="en-US" dirty="0"/>
              <a:t>	•	Impact: Without sufficient data, deeper networks fail to converge to useful features, often leading to poor generalization on the test set.</a:t>
            </a:r>
          </a:p>
          <a:p>
            <a:r>
              <a:rPr lang="en-US" dirty="0"/>
              <a:t>	•	Why it Matters: Feature representations extracted from ResNet50 are already high-dimensional. A deeper network might attempt to learn unnecessary complexity in these features, resulting in overfitting or inability to learn meaningful genre representations.</a:t>
            </a:r>
          </a:p>
          <a:p>
            <a:endParaRPr lang="en-US" dirty="0"/>
          </a:p>
          <a:p>
            <a:r>
              <a:rPr lang="en-US" dirty="0"/>
              <a:t>3. ResNet50 Pre-trained Features Reduce the Need for Depth</a:t>
            </a:r>
          </a:p>
          <a:p>
            <a:r>
              <a:rPr lang="en-US" dirty="0"/>
              <a:t>	•	Reason: Since the ResNet50 model already extracts powerful, high-level feature representations, only a shallow network is required to classify these features.</a:t>
            </a:r>
          </a:p>
          <a:p>
            <a:r>
              <a:rPr lang="en-US" dirty="0"/>
              <a:t>	•	Impact: Adding more layers could “relearn” pre-learned features, leading to unnecessary complexity, loss of key information, or overfitting.</a:t>
            </a:r>
          </a:p>
          <a:p>
            <a:r>
              <a:rPr lang="en-US" dirty="0"/>
              <a:t>	•	Why it Matters: ResNet50 acts as a “feature extractor” and reduces the need for more layers. Instead of raw image inputs, your SNN receives pre-processed feature vectors. Shallow networks can focus on genre classification without needing to extract visual patterns.</a:t>
            </a:r>
          </a:p>
          <a:p>
            <a:endParaRPr lang="en-US" dirty="0"/>
          </a:p>
          <a:p>
            <a:r>
              <a:rPr lang="en-US" dirty="0"/>
              <a:t>4. Gradient Vanishing/Exploding in Deeper Networks</a:t>
            </a:r>
          </a:p>
          <a:p>
            <a:r>
              <a:rPr lang="en-US" dirty="0"/>
              <a:t>	•	Reason: Deeper networks may suffer from vanishing or exploding gradients, making it hard for earlier layers to update their weights effectively during backpropagation.</a:t>
            </a:r>
          </a:p>
          <a:p>
            <a:r>
              <a:rPr lang="en-US" dirty="0"/>
              <a:t>	•	Impact: Poor gradient flow means that the first few layers of the deep network barely learn, while the last few layers overfit to the training data.</a:t>
            </a:r>
          </a:p>
          <a:p>
            <a:r>
              <a:rPr lang="en-US" dirty="0"/>
              <a:t>	•	Why it Matters: Although the </a:t>
            </a:r>
            <a:r>
              <a:rPr lang="en-US" dirty="0" err="1"/>
              <a:t>ReLU</a:t>
            </a:r>
            <a:r>
              <a:rPr lang="en-US" dirty="0"/>
              <a:t> activation helps prevent vanishing gradients, deeper networks still have difficulties due to compounding gradients through multiple layers. The 2-layer SNN avoids this issue.</a:t>
            </a:r>
          </a:p>
          <a:p>
            <a:endParaRPr lang="en-US" dirty="0"/>
          </a:p>
          <a:p>
            <a:r>
              <a:rPr lang="en-US" dirty="0"/>
              <a:t>5. Training Time and Computational Cost</a:t>
            </a:r>
          </a:p>
          <a:p>
            <a:r>
              <a:rPr lang="en-US" dirty="0"/>
              <a:t>	•	Reason: Training deeper networks takes significantly longer and requires more computational resources. This affects hyperparameter tuning since each experiment takes longer to complete.</a:t>
            </a:r>
          </a:p>
          <a:p>
            <a:r>
              <a:rPr lang="en-US" dirty="0"/>
              <a:t>	•	Impact: Due to resource constraints, optimal hyperparameters (like learning rate, batch size, etc.) may not be found for deeper networks.</a:t>
            </a:r>
          </a:p>
          <a:p>
            <a:r>
              <a:rPr lang="en-US" dirty="0"/>
              <a:t>	•	Why it Matters: In practice, smaller, faster models are often preferred over large, slow models if they achieve similar or better performance. Your experiments showed that smaller networks with two layers significantly reduced training time while maintaining good performance.</a:t>
            </a:r>
          </a:p>
          <a:p>
            <a:endParaRPr lang="en-US" dirty="0"/>
          </a:p>
          <a:p>
            <a:r>
              <a:rPr lang="en-US" dirty="0"/>
              <a:t>6. Imbalanced Genre Labels</a:t>
            </a:r>
          </a:p>
          <a:p>
            <a:r>
              <a:rPr lang="en-US" dirty="0"/>
              <a:t>	•	Reason: If certain genres are over-represented while others are under-represented, deeper networks may “overfit” to dominant genres and ignore minority genres.</a:t>
            </a:r>
          </a:p>
          <a:p>
            <a:r>
              <a:rPr lang="en-US" dirty="0"/>
              <a:t>	•	Impact: Shallow networks generalize better when the dataset is imbalanced since they are less likely to memorize over-represented genres.</a:t>
            </a:r>
          </a:p>
          <a:p>
            <a:r>
              <a:rPr lang="en-US" dirty="0"/>
              <a:t>	•	Why it Matters: Since genres in your dataset are assigned at the artist level (not for individual paintings), it is possible that certain genres are more dominant. Deeper networks might exploit this imbalance, while the simpler 2-layer SNN generalizes better.</a:t>
            </a:r>
          </a:p>
          <a:p>
            <a:endParaRPr lang="en-US" dirty="0"/>
          </a:p>
          <a:p>
            <a:r>
              <a:rPr lang="en-US" dirty="0"/>
              <a:t>Summary</a:t>
            </a:r>
          </a:p>
          <a:p>
            <a:r>
              <a:rPr lang="en-US" dirty="0"/>
              <a:t>	1.	Overfitting: Deeper networks memorize training data but fail to generalize.</a:t>
            </a:r>
          </a:p>
          <a:p>
            <a:r>
              <a:rPr lang="en-US" dirty="0"/>
              <a:t>	2.	Insufficient Data: 8,355 samples are too few for a deep model.</a:t>
            </a:r>
          </a:p>
          <a:p>
            <a:r>
              <a:rPr lang="en-US" dirty="0"/>
              <a:t>	3.	ResNet50 Features: Pre-trained features reduce the need for depth.</a:t>
            </a:r>
          </a:p>
          <a:p>
            <a:r>
              <a:rPr lang="en-US" dirty="0"/>
              <a:t>	4.	Vanishing/Exploding Gradients: Shallow networks avoid this issue.</a:t>
            </a:r>
          </a:p>
          <a:p>
            <a:r>
              <a:rPr lang="en-US" dirty="0"/>
              <a:t>	5.	Training Time: SNN trains faster, allowing for better hyperparameter tuning.</a:t>
            </a:r>
          </a:p>
          <a:p>
            <a:r>
              <a:rPr lang="en-US" dirty="0"/>
              <a:t>	6.	Genre Imbalance: Deeper models may overfit on dominant genres.</a:t>
            </a:r>
          </a:p>
          <a:p>
            <a:endParaRPr lang="en-US" dirty="0"/>
          </a:p>
          <a:p>
            <a:r>
              <a:rPr lang="en-US" dirty="0"/>
              <a:t>In summary, a 2-layer SNN is sufficient for this task because it avoids overfitting, requires less data, utilizes ResNet50 features efficiently, and avoids the computational costs of deeper models. It strikes a balance between performance, computational efficiency, and generalization, making it more effective than deeper models for this specific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Theory:</a:t>
            </a:r>
          </a:p>
          <a:p>
            <a:r>
              <a:rPr lang="en-US"/>
              <a:t>1. linear transformation</a:t>
            </a:r>
          </a:p>
          <a:p>
            <a:endParaRPr lang="en-US"/>
          </a:p>
          <a:p>
            <a:r>
              <a:rPr lang="en-US"/>
              <a:t>2. Non-linear activation</a:t>
            </a:r>
          </a:p>
          <a:p>
            <a:r>
              <a:rPr lang="en-US"/>
              <a:t>2.1. ReLU (Rectified Linear Un</a:t>
            </a:r>
          </a:p>
          <a:p>
            <a:r>
              <a:rPr lang="en-US"/>
              <a:t>2.2 Sigmoid to obtain probabilities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Binary Cross-Entropy Loss measures the difference between pre-</a:t>
            </a:r>
          </a:p>
          <a:p>
            <a:r>
              <a:rPr lang="en-US"/>
              <a:t>dicted probabilities and true labels for multi-label classificat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Binary Cross-Entropy Loss measures the difference between pre-</a:t>
            </a:r>
          </a:p>
          <a:p>
            <a:r>
              <a:rPr lang="en-US"/>
              <a:t>dicted probabilities and true labels for multi-label classificat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Binary Cross-Entropy Loss measures the difference between pre-</a:t>
            </a:r>
          </a:p>
          <a:p>
            <a:r>
              <a:rPr lang="en-US"/>
              <a:t>dicted probabilities and true labels for multi-label classificat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Binary Cross-Entropy Loss measures the difference between pre-</a:t>
            </a:r>
          </a:p>
          <a:p>
            <a:r>
              <a:rPr lang="en-US"/>
              <a:t>dicted probabilities and true labels for multi-label classificat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beta 1,2: Exponential decay rates for the moment estimates</a:t>
            </a:r>
          </a:p>
          <a:p>
            <a:endParaRPr lang="en-US"/>
          </a:p>
          <a:p>
            <a:r>
              <a:rPr lang="en-US"/>
              <a:t>g_t: gradient at time 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beta 1,2: Exponential decay rates for the moment estimates</a:t>
            </a:r>
          </a:p>
          <a:p>
            <a:endParaRPr lang="en-US"/>
          </a:p>
          <a:p>
            <a:r>
              <a:rPr lang="en-US"/>
              <a:t>g_t: gradient at time 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65365"/>
            <a:ext cx="16230600" cy="7156270"/>
            <a:chOff x="0" y="0"/>
            <a:chExt cx="21640800" cy="9541693"/>
          </a:xfrm>
        </p:grpSpPr>
        <p:sp>
          <p:nvSpPr>
            <p:cNvPr id="3" name="TextBox 3"/>
            <p:cNvSpPr txBox="1"/>
            <p:nvPr/>
          </p:nvSpPr>
          <p:spPr>
            <a:xfrm>
              <a:off x="0" y="7753321"/>
              <a:ext cx="21640800" cy="1788372"/>
            </a:xfrm>
            <a:prstGeom prst="rect">
              <a:avLst/>
            </a:prstGeom>
          </p:spPr>
          <p:txBody>
            <a:bodyPr lIns="0" tIns="0" rIns="0" bIns="0" rtlCol="0" anchor="t">
              <a:spAutoFit/>
            </a:bodyPr>
            <a:lstStyle/>
            <a:p>
              <a:pPr algn="l">
                <a:lnSpc>
                  <a:spcPts val="3639"/>
                </a:lnSpc>
              </a:pPr>
              <a:r>
                <a:rPr lang="en-US" sz="2599" spc="155">
                  <a:solidFill>
                    <a:srgbClr val="000000"/>
                  </a:solidFill>
                  <a:latin typeface="League Spartan"/>
                  <a:ea typeface="League Spartan"/>
                  <a:cs typeface="League Spartan"/>
                  <a:sym typeface="League Spartan"/>
                </a:rPr>
                <a:t>HOON HAN </a:t>
              </a:r>
            </a:p>
            <a:p>
              <a:pPr algn="l">
                <a:lnSpc>
                  <a:spcPts val="3639"/>
                </a:lnSpc>
              </a:pPr>
              <a:r>
                <a:rPr lang="en-US" sz="2599" spc="155">
                  <a:solidFill>
                    <a:srgbClr val="000000"/>
                  </a:solidFill>
                  <a:latin typeface="League Spartan"/>
                  <a:ea typeface="League Spartan"/>
                  <a:cs typeface="League Spartan"/>
                  <a:sym typeface="League Spartan"/>
                </a:rPr>
                <a:t>JOONHYOUNG LEE </a:t>
              </a:r>
            </a:p>
            <a:p>
              <a:pPr algn="l">
                <a:lnSpc>
                  <a:spcPts val="3639"/>
                </a:lnSpc>
              </a:pPr>
              <a:r>
                <a:rPr lang="en-US" sz="2599" spc="155">
                  <a:solidFill>
                    <a:srgbClr val="000000"/>
                  </a:solidFill>
                  <a:latin typeface="League Spartan"/>
                  <a:ea typeface="League Spartan"/>
                  <a:cs typeface="League Spartan"/>
                  <a:sym typeface="League Spartan"/>
                </a:rPr>
                <a:t>STEPHEN YEAP WELLER</a:t>
              </a:r>
            </a:p>
          </p:txBody>
        </p:sp>
        <p:sp>
          <p:nvSpPr>
            <p:cNvPr id="4" name="TextBox 4"/>
            <p:cNvSpPr txBox="1"/>
            <p:nvPr/>
          </p:nvSpPr>
          <p:spPr>
            <a:xfrm>
              <a:off x="0" y="1285211"/>
              <a:ext cx="21640800" cy="6097058"/>
            </a:xfrm>
            <a:prstGeom prst="rect">
              <a:avLst/>
            </a:prstGeom>
          </p:spPr>
          <p:txBody>
            <a:bodyPr lIns="0" tIns="0" rIns="0" bIns="0" rtlCol="0" anchor="t">
              <a:spAutoFit/>
            </a:bodyPr>
            <a:lstStyle/>
            <a:p>
              <a:pPr algn="l">
                <a:lnSpc>
                  <a:spcPts val="6049"/>
                </a:lnSpc>
              </a:pPr>
              <a:r>
                <a:rPr lang="en-US" sz="4999" spc="299">
                  <a:solidFill>
                    <a:srgbClr val="000000"/>
                  </a:solidFill>
                  <a:latin typeface="League Spartan"/>
                  <a:ea typeface="League Spartan"/>
                  <a:cs typeface="League Spartan"/>
                  <a:sym typeface="League Spartan"/>
                </a:rPr>
                <a:t>COMPARISON OF </a:t>
              </a:r>
            </a:p>
            <a:p>
              <a:pPr algn="l">
                <a:lnSpc>
                  <a:spcPts val="6049"/>
                </a:lnSpc>
              </a:pPr>
              <a:r>
                <a:rPr lang="en-US" sz="4999" spc="299">
                  <a:solidFill>
                    <a:srgbClr val="004AAD"/>
                  </a:solidFill>
                  <a:latin typeface="League Spartan"/>
                  <a:ea typeface="League Spartan"/>
                  <a:cs typeface="League Spartan"/>
                  <a:sym typeface="League Spartan"/>
                </a:rPr>
                <a:t>NEURAL NETWORK ARCHITECTURES</a:t>
              </a:r>
              <a:r>
                <a:rPr lang="en-US" sz="4999" spc="299">
                  <a:solidFill>
                    <a:srgbClr val="000000"/>
                  </a:solidFill>
                  <a:latin typeface="League Spartan"/>
                  <a:ea typeface="League Spartan"/>
                  <a:cs typeface="League Spartan"/>
                  <a:sym typeface="League Spartan"/>
                </a:rPr>
                <a:t> </a:t>
              </a:r>
            </a:p>
            <a:p>
              <a:pPr algn="l">
                <a:lnSpc>
                  <a:spcPts val="6049"/>
                </a:lnSpc>
              </a:pPr>
              <a:r>
                <a:rPr lang="en-US" sz="4999" spc="299">
                  <a:solidFill>
                    <a:srgbClr val="000000"/>
                  </a:solidFill>
                  <a:latin typeface="League Spartan"/>
                  <a:ea typeface="League Spartan"/>
                  <a:cs typeface="League Spartan"/>
                  <a:sym typeface="League Spartan"/>
                </a:rPr>
                <a:t>FOR </a:t>
              </a:r>
            </a:p>
            <a:p>
              <a:pPr algn="l">
                <a:lnSpc>
                  <a:spcPts val="6049"/>
                </a:lnSpc>
              </a:pPr>
              <a:r>
                <a:rPr lang="en-US" sz="4999" spc="299">
                  <a:solidFill>
                    <a:srgbClr val="FF914D"/>
                  </a:solidFill>
                  <a:latin typeface="League Spartan"/>
                  <a:ea typeface="League Spartan"/>
                  <a:cs typeface="League Spartan"/>
                  <a:sym typeface="League Spartan"/>
                </a:rPr>
                <a:t>ART GENRE CLASSIFICATION</a:t>
              </a:r>
              <a:r>
                <a:rPr lang="en-US" sz="4999" spc="299">
                  <a:solidFill>
                    <a:srgbClr val="000000"/>
                  </a:solidFill>
                  <a:latin typeface="League Spartan"/>
                  <a:ea typeface="League Spartan"/>
                  <a:cs typeface="League Spartan"/>
                  <a:sym typeface="League Spartan"/>
                </a:rPr>
                <a:t> </a:t>
              </a:r>
            </a:p>
            <a:p>
              <a:pPr algn="l">
                <a:lnSpc>
                  <a:spcPts val="6049"/>
                </a:lnSpc>
              </a:pPr>
              <a:r>
                <a:rPr lang="en-US" sz="4999" spc="299">
                  <a:solidFill>
                    <a:srgbClr val="000000"/>
                  </a:solidFill>
                  <a:latin typeface="League Spartan"/>
                  <a:ea typeface="League Spartan"/>
                  <a:cs typeface="League Spartan"/>
                  <a:sym typeface="League Spartan"/>
                </a:rPr>
                <a:t>USING IMAGE METADATA</a:t>
              </a:r>
            </a:p>
            <a:p>
              <a:pPr algn="l">
                <a:lnSpc>
                  <a:spcPts val="6049"/>
                </a:lnSpc>
              </a:pPr>
              <a:endParaRPr lang="en-US" sz="4999" spc="299">
                <a:solidFill>
                  <a:srgbClr val="000000"/>
                </a:solidFill>
                <a:latin typeface="League Spartan"/>
                <a:ea typeface="League Spartan"/>
                <a:cs typeface="League Spartan"/>
                <a:sym typeface="League Spartan"/>
              </a:endParaRPr>
            </a:p>
          </p:txBody>
        </p:sp>
        <p:sp>
          <p:nvSpPr>
            <p:cNvPr id="5" name="TextBox 5"/>
            <p:cNvSpPr txBox="1"/>
            <p:nvPr/>
          </p:nvSpPr>
          <p:spPr>
            <a:xfrm>
              <a:off x="0" y="-47625"/>
              <a:ext cx="21640800" cy="547159"/>
            </a:xfrm>
            <a:prstGeom prst="rect">
              <a:avLst/>
            </a:prstGeom>
          </p:spPr>
          <p:txBody>
            <a:bodyPr lIns="0" tIns="0" rIns="0" bIns="0" rtlCol="0" anchor="t">
              <a:spAutoFit/>
            </a:bodyPr>
            <a:lstStyle/>
            <a:p>
              <a:pPr algn="l">
                <a:lnSpc>
                  <a:spcPts val="3499"/>
                </a:lnSpc>
              </a:pPr>
              <a:r>
                <a:rPr lang="en-US" sz="2499" spc="424">
                  <a:solidFill>
                    <a:srgbClr val="000000"/>
                  </a:solidFill>
                  <a:latin typeface="League Spartan"/>
                  <a:ea typeface="League Spartan"/>
                  <a:cs typeface="League Spartan"/>
                  <a:sym typeface="League Spartan"/>
                </a:rPr>
                <a:t>Group 10</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802" y="4188736"/>
            <a:ext cx="4558498" cy="665343"/>
          </a:xfrm>
          <a:custGeom>
            <a:avLst/>
            <a:gdLst/>
            <a:ahLst/>
            <a:cxnLst/>
            <a:rect l="l" t="t" r="r" b="b"/>
            <a:pathLst>
              <a:path w="4558498" h="665343">
                <a:moveTo>
                  <a:pt x="0" y="0"/>
                </a:moveTo>
                <a:lnTo>
                  <a:pt x="4558498" y="0"/>
                </a:lnTo>
                <a:lnTo>
                  <a:pt x="4558498" y="665343"/>
                </a:lnTo>
                <a:lnTo>
                  <a:pt x="0" y="665343"/>
                </a:lnTo>
                <a:lnTo>
                  <a:pt x="0" y="0"/>
                </a:lnTo>
                <a:close/>
              </a:path>
            </a:pathLst>
          </a:custGeom>
          <a:blipFill>
            <a:blip r:embed="rId3"/>
            <a:stretch>
              <a:fillRect/>
            </a:stretch>
          </a:blipFill>
        </p:spPr>
        <p:txBody>
          <a:bodyPr/>
          <a:lstStyle/>
          <a:p>
            <a:endParaRPr lang="en-KR"/>
          </a:p>
        </p:txBody>
      </p:sp>
      <p:sp>
        <p:nvSpPr>
          <p:cNvPr id="3" name="Freeform 3"/>
          <p:cNvSpPr/>
          <p:nvPr/>
        </p:nvSpPr>
        <p:spPr>
          <a:xfrm>
            <a:off x="1028700" y="3103732"/>
            <a:ext cx="5283006" cy="4127348"/>
          </a:xfrm>
          <a:custGeom>
            <a:avLst/>
            <a:gdLst/>
            <a:ahLst/>
            <a:cxnLst/>
            <a:rect l="l" t="t" r="r" b="b"/>
            <a:pathLst>
              <a:path w="5283006" h="4127348">
                <a:moveTo>
                  <a:pt x="0" y="0"/>
                </a:moveTo>
                <a:lnTo>
                  <a:pt x="5283006" y="0"/>
                </a:lnTo>
                <a:lnTo>
                  <a:pt x="5283006" y="4127348"/>
                </a:lnTo>
                <a:lnTo>
                  <a:pt x="0" y="4127348"/>
                </a:lnTo>
                <a:lnTo>
                  <a:pt x="0" y="0"/>
                </a:lnTo>
                <a:close/>
              </a:path>
            </a:pathLst>
          </a:custGeom>
          <a:blipFill>
            <a:blip r:embed="rId4"/>
            <a:stretch>
              <a:fillRect/>
            </a:stretch>
          </a:blipFill>
        </p:spPr>
        <p:txBody>
          <a:bodyPr/>
          <a:lstStyle/>
          <a:p>
            <a:endParaRPr lang="en-KR"/>
          </a:p>
        </p:txBody>
      </p:sp>
      <p:sp>
        <p:nvSpPr>
          <p:cNvPr id="4" name="Freeform 4"/>
          <p:cNvSpPr/>
          <p:nvPr/>
        </p:nvSpPr>
        <p:spPr>
          <a:xfrm>
            <a:off x="1792687" y="7409203"/>
            <a:ext cx="5629254" cy="1161034"/>
          </a:xfrm>
          <a:custGeom>
            <a:avLst/>
            <a:gdLst/>
            <a:ahLst/>
            <a:cxnLst/>
            <a:rect l="l" t="t" r="r" b="b"/>
            <a:pathLst>
              <a:path w="5629254" h="1161034">
                <a:moveTo>
                  <a:pt x="0" y="0"/>
                </a:moveTo>
                <a:lnTo>
                  <a:pt x="5629254" y="0"/>
                </a:lnTo>
                <a:lnTo>
                  <a:pt x="5629254" y="1161034"/>
                </a:lnTo>
                <a:lnTo>
                  <a:pt x="0" y="1161034"/>
                </a:lnTo>
                <a:lnTo>
                  <a:pt x="0" y="0"/>
                </a:lnTo>
                <a:close/>
              </a:path>
            </a:pathLst>
          </a:custGeom>
          <a:blipFill>
            <a:blip r:embed="rId5"/>
            <a:stretch>
              <a:fillRect/>
            </a:stretch>
          </a:blipFill>
        </p:spPr>
        <p:txBody>
          <a:bodyPr/>
          <a:lstStyle/>
          <a:p>
            <a:endParaRPr lang="en-KR"/>
          </a:p>
        </p:txBody>
      </p:sp>
      <p:sp>
        <p:nvSpPr>
          <p:cNvPr id="5" name="TextBox 5"/>
          <p:cNvSpPr txBox="1"/>
          <p:nvPr/>
        </p:nvSpPr>
        <p:spPr>
          <a:xfrm>
            <a:off x="1028700" y="962025"/>
            <a:ext cx="8363775"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1: Simple Neural Network (SNN)</a:t>
            </a:r>
          </a:p>
        </p:txBody>
      </p:sp>
      <p:sp>
        <p:nvSpPr>
          <p:cNvPr id="6" name="TextBox 6"/>
          <p:cNvSpPr txBox="1"/>
          <p:nvPr/>
        </p:nvSpPr>
        <p:spPr>
          <a:xfrm>
            <a:off x="1028700" y="2277934"/>
            <a:ext cx="7275692" cy="4318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6) Training Loop</a:t>
            </a:r>
          </a:p>
        </p:txBody>
      </p:sp>
      <p:sp>
        <p:nvSpPr>
          <p:cNvPr id="7" name="TextBox 7"/>
          <p:cNvSpPr txBox="1"/>
          <p:nvPr/>
        </p:nvSpPr>
        <p:spPr>
          <a:xfrm>
            <a:off x="16143399" y="3598758"/>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
        <p:nvSpPr>
          <p:cNvPr id="8" name="TextBox 8"/>
          <p:cNvSpPr txBox="1"/>
          <p:nvPr/>
        </p:nvSpPr>
        <p:spPr>
          <a:xfrm>
            <a:off x="16143399" y="7285378"/>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
        <p:nvSpPr>
          <p:cNvPr id="9" name="TextBox 9"/>
          <p:cNvSpPr txBox="1"/>
          <p:nvPr/>
        </p:nvSpPr>
        <p:spPr>
          <a:xfrm>
            <a:off x="15065289" y="7820744"/>
            <a:ext cx="2194011" cy="640080"/>
          </a:xfrm>
          <a:prstGeom prst="rect">
            <a:avLst/>
          </a:prstGeom>
        </p:spPr>
        <p:txBody>
          <a:bodyPr lIns="0" tIns="0" rIns="0" bIns="0" rtlCol="0" anchor="t">
            <a:spAutoFit/>
          </a:bodyPr>
          <a:lstStyle/>
          <a:p>
            <a:pPr marL="388620" lvl="1" indent="-194310" algn="r">
              <a:lnSpc>
                <a:spcPts val="2520"/>
              </a:lnSpc>
              <a:buFont typeface="Arial"/>
              <a:buChar char="•"/>
            </a:pPr>
            <a:r>
              <a:rPr lang="en-US" sz="1800">
                <a:solidFill>
                  <a:srgbClr val="000000"/>
                </a:solidFill>
                <a:latin typeface="Arimo"/>
                <a:ea typeface="Arimo"/>
                <a:cs typeface="Arimo"/>
                <a:sym typeface="Arimo"/>
              </a:rPr>
              <a:t>Mini-batching </a:t>
            </a:r>
          </a:p>
          <a:p>
            <a:pPr marL="388620" lvl="1" indent="-194310" algn="r">
              <a:lnSpc>
                <a:spcPts val="2520"/>
              </a:lnSpc>
              <a:buFont typeface="Arial"/>
              <a:buChar char="•"/>
            </a:pPr>
            <a:r>
              <a:rPr lang="en-US" sz="1800">
                <a:solidFill>
                  <a:srgbClr val="000000"/>
                </a:solidFill>
                <a:latin typeface="Arimo"/>
                <a:ea typeface="Arimo"/>
                <a:cs typeface="Arimo"/>
                <a:sym typeface="Arimo"/>
              </a:rPr>
              <a:t>Epochs repeat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4301" y="4535099"/>
            <a:ext cx="7024999" cy="948375"/>
          </a:xfrm>
          <a:custGeom>
            <a:avLst/>
            <a:gdLst/>
            <a:ahLst/>
            <a:cxnLst/>
            <a:rect l="l" t="t" r="r" b="b"/>
            <a:pathLst>
              <a:path w="7024999" h="948375">
                <a:moveTo>
                  <a:pt x="0" y="0"/>
                </a:moveTo>
                <a:lnTo>
                  <a:pt x="7024999" y="0"/>
                </a:lnTo>
                <a:lnTo>
                  <a:pt x="7024999" y="948375"/>
                </a:lnTo>
                <a:lnTo>
                  <a:pt x="0" y="948375"/>
                </a:lnTo>
                <a:lnTo>
                  <a:pt x="0" y="0"/>
                </a:lnTo>
                <a:close/>
              </a:path>
            </a:pathLst>
          </a:custGeom>
          <a:blipFill>
            <a:blip r:embed="rId3"/>
            <a:stretch>
              <a:fillRect/>
            </a:stretch>
          </a:blipFill>
        </p:spPr>
        <p:txBody>
          <a:bodyPr/>
          <a:lstStyle/>
          <a:p>
            <a:endParaRPr lang="en-KR"/>
          </a:p>
        </p:txBody>
      </p:sp>
      <p:sp>
        <p:nvSpPr>
          <p:cNvPr id="3" name="Freeform 3"/>
          <p:cNvSpPr/>
          <p:nvPr/>
        </p:nvSpPr>
        <p:spPr>
          <a:xfrm>
            <a:off x="8834857" y="6351867"/>
            <a:ext cx="8424443" cy="2906433"/>
          </a:xfrm>
          <a:custGeom>
            <a:avLst/>
            <a:gdLst/>
            <a:ahLst/>
            <a:cxnLst/>
            <a:rect l="l" t="t" r="r" b="b"/>
            <a:pathLst>
              <a:path w="8424443" h="2906433">
                <a:moveTo>
                  <a:pt x="0" y="0"/>
                </a:moveTo>
                <a:lnTo>
                  <a:pt x="8424443" y="0"/>
                </a:lnTo>
                <a:lnTo>
                  <a:pt x="8424443" y="2906433"/>
                </a:lnTo>
                <a:lnTo>
                  <a:pt x="0" y="2906433"/>
                </a:lnTo>
                <a:lnTo>
                  <a:pt x="0" y="0"/>
                </a:lnTo>
                <a:close/>
              </a:path>
            </a:pathLst>
          </a:custGeom>
          <a:blipFill>
            <a:blip r:embed="rId4"/>
            <a:stretch>
              <a:fillRect/>
            </a:stretch>
          </a:blipFill>
        </p:spPr>
        <p:txBody>
          <a:bodyPr/>
          <a:lstStyle/>
          <a:p>
            <a:endParaRPr lang="en-KR"/>
          </a:p>
        </p:txBody>
      </p:sp>
      <p:sp>
        <p:nvSpPr>
          <p:cNvPr id="4" name="TextBox 4"/>
          <p:cNvSpPr txBox="1"/>
          <p:nvPr/>
        </p:nvSpPr>
        <p:spPr>
          <a:xfrm>
            <a:off x="1028700" y="962025"/>
            <a:ext cx="12584923"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2: Boosted Neural Network- Ensemble Method (BNN)</a:t>
            </a:r>
          </a:p>
        </p:txBody>
      </p:sp>
      <p:sp>
        <p:nvSpPr>
          <p:cNvPr id="5" name="TextBox 5"/>
          <p:cNvSpPr txBox="1"/>
          <p:nvPr/>
        </p:nvSpPr>
        <p:spPr>
          <a:xfrm>
            <a:off x="1028700" y="1661800"/>
            <a:ext cx="1115901" cy="408305"/>
          </a:xfrm>
          <a:prstGeom prst="rect">
            <a:avLst/>
          </a:prstGeom>
        </p:spPr>
        <p:txBody>
          <a:bodyPr lIns="0" tIns="0" rIns="0" bIns="0" rtlCol="0" anchor="t">
            <a:spAutoFit/>
          </a:bodyPr>
          <a:lstStyle/>
          <a:p>
            <a:pPr algn="l">
              <a:lnSpc>
                <a:spcPts val="3220"/>
              </a:lnSpc>
            </a:pPr>
            <a:r>
              <a:rPr lang="en-US" sz="2300" b="1">
                <a:solidFill>
                  <a:srgbClr val="000000"/>
                </a:solidFill>
                <a:latin typeface="Arimo Bold"/>
                <a:ea typeface="Arimo Bold"/>
                <a:cs typeface="Arimo Bold"/>
                <a:sym typeface="Arimo Bold"/>
              </a:rPr>
              <a:t>Theory</a:t>
            </a:r>
          </a:p>
        </p:txBody>
      </p:sp>
      <p:sp>
        <p:nvSpPr>
          <p:cNvPr id="6" name="TextBox 6"/>
          <p:cNvSpPr txBox="1"/>
          <p:nvPr/>
        </p:nvSpPr>
        <p:spPr>
          <a:xfrm>
            <a:off x="1028700" y="2111287"/>
            <a:ext cx="13303914" cy="349250"/>
          </a:xfrm>
          <a:prstGeom prst="rect">
            <a:avLst/>
          </a:prstGeom>
        </p:spPr>
        <p:txBody>
          <a:bodyPr lIns="0" tIns="0" rIns="0" bIns="0" rtlCol="0" anchor="t">
            <a:spAutoFit/>
          </a:bodyPr>
          <a:lstStyle/>
          <a:p>
            <a:pPr algn="just">
              <a:lnSpc>
                <a:spcPts val="2800"/>
              </a:lnSpc>
            </a:pPr>
            <a:r>
              <a:rPr lang="en-US" sz="2000" i="1">
                <a:solidFill>
                  <a:srgbClr val="000000"/>
                </a:solidFill>
                <a:latin typeface="Arimo Italics"/>
                <a:ea typeface="Arimo Italics"/>
                <a:cs typeface="Arimo Italics"/>
                <a:sym typeface="Arimo Italics"/>
              </a:rPr>
              <a:t>Train multiple neural networks sequentially, with each subsequent model addressing the errors of its predecessors.</a:t>
            </a:r>
          </a:p>
        </p:txBody>
      </p:sp>
      <p:sp>
        <p:nvSpPr>
          <p:cNvPr id="7" name="TextBox 7"/>
          <p:cNvSpPr txBox="1"/>
          <p:nvPr/>
        </p:nvSpPr>
        <p:spPr>
          <a:xfrm>
            <a:off x="1028700" y="2722494"/>
            <a:ext cx="11964310" cy="808355"/>
          </a:xfrm>
          <a:prstGeom prst="rect">
            <a:avLst/>
          </a:prstGeom>
        </p:spPr>
        <p:txBody>
          <a:bodyPr lIns="0" tIns="0" rIns="0" bIns="0" rtlCol="0" anchor="t">
            <a:spAutoFit/>
          </a:bodyPr>
          <a:lstStyle/>
          <a:p>
            <a:pPr algn="l">
              <a:lnSpc>
                <a:spcPts val="3499"/>
              </a:lnSpc>
            </a:pPr>
            <a:r>
              <a:rPr lang="en-US" sz="2499" b="1" dirty="0">
                <a:solidFill>
                  <a:srgbClr val="000000"/>
                </a:solidFill>
                <a:latin typeface="Arimo Bold"/>
                <a:ea typeface="Arimo Bold"/>
                <a:cs typeface="Arimo Bold"/>
                <a:sym typeface="Arimo Bold"/>
              </a:rPr>
              <a:t>1,2,3) </a:t>
            </a:r>
            <a:r>
              <a:rPr lang="en-US" sz="2499" b="1" dirty="0" err="1">
                <a:solidFill>
                  <a:srgbClr val="000000"/>
                </a:solidFill>
                <a:latin typeface="Arimo Bold"/>
                <a:ea typeface="Arimo Bold"/>
                <a:cs typeface="Arimo Bold"/>
                <a:sym typeface="Arimo Bold"/>
              </a:rPr>
              <a:t>Initalization</a:t>
            </a:r>
            <a:r>
              <a:rPr lang="en-US" sz="2499" b="1" dirty="0">
                <a:solidFill>
                  <a:srgbClr val="000000"/>
                </a:solidFill>
                <a:latin typeface="Arimo Bold"/>
                <a:ea typeface="Arimo Bold"/>
                <a:cs typeface="Arimo Bold"/>
                <a:sym typeface="Arimo Bold"/>
              </a:rPr>
              <a:t> of Parameters, Forward Propagation, Loss Computation</a:t>
            </a:r>
          </a:p>
          <a:p>
            <a:pPr algn="l">
              <a:lnSpc>
                <a:spcPts val="2940"/>
              </a:lnSpc>
            </a:pPr>
            <a:r>
              <a:rPr lang="en-US" sz="2100" dirty="0">
                <a:solidFill>
                  <a:srgbClr val="000000"/>
                </a:solidFill>
                <a:latin typeface="Arimo"/>
                <a:ea typeface="Arimo"/>
                <a:cs typeface="Arimo"/>
                <a:sym typeface="Arimo"/>
              </a:rPr>
              <a:t>Same with Model 1</a:t>
            </a:r>
          </a:p>
        </p:txBody>
      </p:sp>
      <p:sp>
        <p:nvSpPr>
          <p:cNvPr id="8" name="TextBox 8"/>
          <p:cNvSpPr txBox="1"/>
          <p:nvPr/>
        </p:nvSpPr>
        <p:spPr>
          <a:xfrm>
            <a:off x="1028700" y="3711824"/>
            <a:ext cx="15995085" cy="1143000"/>
          </a:xfrm>
          <a:prstGeom prst="rect">
            <a:avLst/>
          </a:prstGeom>
        </p:spPr>
        <p:txBody>
          <a:bodyPr lIns="0" tIns="0" rIns="0" bIns="0" rtlCol="0" anchor="t">
            <a:spAutoFit/>
          </a:bodyPr>
          <a:lstStyle/>
          <a:p>
            <a:pPr algn="l">
              <a:lnSpc>
                <a:spcPts val="3499"/>
              </a:lnSpc>
            </a:pPr>
            <a:r>
              <a:rPr lang="en-US" sz="2499" b="1" dirty="0">
                <a:solidFill>
                  <a:srgbClr val="000000"/>
                </a:solidFill>
                <a:latin typeface="Arimo Bold"/>
                <a:ea typeface="Arimo Bold"/>
                <a:cs typeface="Arimo Bold"/>
                <a:sym typeface="Arimo Bold"/>
              </a:rPr>
              <a:t>4) Backward Propagation and Weight &amp; Bias Updates:</a:t>
            </a:r>
          </a:p>
          <a:p>
            <a:pPr algn="l">
              <a:lnSpc>
                <a:spcPts val="2800"/>
              </a:lnSpc>
            </a:pPr>
            <a:r>
              <a:rPr lang="en-US" sz="2000" dirty="0">
                <a:solidFill>
                  <a:srgbClr val="000000"/>
                </a:solidFill>
                <a:latin typeface="Arimo"/>
                <a:ea typeface="Arimo"/>
                <a:cs typeface="Arimo"/>
                <a:sym typeface="Arimo"/>
              </a:rPr>
              <a:t>Gradient clipping ensures that gradients do not exceed a predefined threshold, avoiding unstable updates. For this model, the clipping value is set to 0.5</a:t>
            </a:r>
          </a:p>
        </p:txBody>
      </p:sp>
      <p:sp>
        <p:nvSpPr>
          <p:cNvPr id="9" name="TextBox 9"/>
          <p:cNvSpPr txBox="1"/>
          <p:nvPr/>
        </p:nvSpPr>
        <p:spPr>
          <a:xfrm>
            <a:off x="1028700" y="5369174"/>
            <a:ext cx="15875478" cy="11430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5) (Ensemble) Training Residual Updates:</a:t>
            </a:r>
          </a:p>
          <a:p>
            <a:pPr algn="l">
              <a:lnSpc>
                <a:spcPts val="2800"/>
              </a:lnSpc>
            </a:pPr>
            <a:r>
              <a:rPr lang="en-US" sz="2000">
                <a:solidFill>
                  <a:srgbClr val="000000"/>
                </a:solidFill>
                <a:latin typeface="Arimo"/>
                <a:ea typeface="Arimo"/>
                <a:cs typeface="Arimo"/>
                <a:sym typeface="Arimo"/>
              </a:rPr>
              <a:t>Gradient clipping ensures that gradients do not exceed a predefined threshold, avoiding unstable updates. For this model, the clipping value is set to 0.5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91223" y="4054890"/>
            <a:ext cx="9768077" cy="1550682"/>
          </a:xfrm>
          <a:custGeom>
            <a:avLst/>
            <a:gdLst/>
            <a:ahLst/>
            <a:cxnLst/>
            <a:rect l="l" t="t" r="r" b="b"/>
            <a:pathLst>
              <a:path w="9768077" h="1550682">
                <a:moveTo>
                  <a:pt x="0" y="0"/>
                </a:moveTo>
                <a:lnTo>
                  <a:pt x="9768077" y="0"/>
                </a:lnTo>
                <a:lnTo>
                  <a:pt x="9768077" y="1550682"/>
                </a:lnTo>
                <a:lnTo>
                  <a:pt x="0" y="1550682"/>
                </a:lnTo>
                <a:lnTo>
                  <a:pt x="0" y="0"/>
                </a:lnTo>
                <a:close/>
              </a:path>
            </a:pathLst>
          </a:custGeom>
          <a:blipFill>
            <a:blip r:embed="rId3"/>
            <a:stretch>
              <a:fillRect/>
            </a:stretch>
          </a:blipFill>
        </p:spPr>
        <p:txBody>
          <a:bodyPr/>
          <a:lstStyle/>
          <a:p>
            <a:endParaRPr lang="en-KR"/>
          </a:p>
        </p:txBody>
      </p:sp>
      <p:sp>
        <p:nvSpPr>
          <p:cNvPr id="3" name="TextBox 3"/>
          <p:cNvSpPr txBox="1"/>
          <p:nvPr/>
        </p:nvSpPr>
        <p:spPr>
          <a:xfrm>
            <a:off x="1028700" y="9620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3: Adam Optimizer Method</a:t>
            </a:r>
          </a:p>
        </p:txBody>
      </p:sp>
      <p:sp>
        <p:nvSpPr>
          <p:cNvPr id="4" name="TextBox 4"/>
          <p:cNvSpPr txBox="1"/>
          <p:nvPr/>
        </p:nvSpPr>
        <p:spPr>
          <a:xfrm>
            <a:off x="1028700" y="1661800"/>
            <a:ext cx="1115901" cy="408305"/>
          </a:xfrm>
          <a:prstGeom prst="rect">
            <a:avLst/>
          </a:prstGeom>
        </p:spPr>
        <p:txBody>
          <a:bodyPr lIns="0" tIns="0" rIns="0" bIns="0" rtlCol="0" anchor="t">
            <a:spAutoFit/>
          </a:bodyPr>
          <a:lstStyle/>
          <a:p>
            <a:pPr algn="l">
              <a:lnSpc>
                <a:spcPts val="3220"/>
              </a:lnSpc>
            </a:pPr>
            <a:r>
              <a:rPr lang="en-US" sz="2300" b="1">
                <a:solidFill>
                  <a:srgbClr val="000000"/>
                </a:solidFill>
                <a:latin typeface="Arimo Bold"/>
                <a:ea typeface="Arimo Bold"/>
                <a:cs typeface="Arimo Bold"/>
                <a:sym typeface="Arimo Bold"/>
              </a:rPr>
              <a:t>Theory</a:t>
            </a:r>
          </a:p>
        </p:txBody>
      </p:sp>
      <p:sp>
        <p:nvSpPr>
          <p:cNvPr id="5" name="TextBox 5"/>
          <p:cNvSpPr txBox="1"/>
          <p:nvPr/>
        </p:nvSpPr>
        <p:spPr>
          <a:xfrm>
            <a:off x="1028700" y="2101762"/>
            <a:ext cx="12143721" cy="391795"/>
          </a:xfrm>
          <a:prstGeom prst="rect">
            <a:avLst/>
          </a:prstGeom>
        </p:spPr>
        <p:txBody>
          <a:bodyPr lIns="0" tIns="0" rIns="0" bIns="0" rtlCol="0" anchor="t">
            <a:spAutoFit/>
          </a:bodyPr>
          <a:lstStyle/>
          <a:p>
            <a:pPr algn="just">
              <a:lnSpc>
                <a:spcPts val="3080"/>
              </a:lnSpc>
            </a:pPr>
            <a:r>
              <a:rPr lang="en-US" sz="2200" i="1">
                <a:solidFill>
                  <a:srgbClr val="000000"/>
                </a:solidFill>
                <a:latin typeface="Arimo Italics"/>
                <a:ea typeface="Arimo Italics"/>
                <a:cs typeface="Arimo Italics"/>
                <a:sym typeface="Arimo Italics"/>
              </a:rPr>
              <a:t>Adam optimizer leverages an adaptive learning rate optimization algorithm.</a:t>
            </a:r>
          </a:p>
        </p:txBody>
      </p:sp>
      <p:sp>
        <p:nvSpPr>
          <p:cNvPr id="6" name="TextBox 6"/>
          <p:cNvSpPr txBox="1"/>
          <p:nvPr/>
        </p:nvSpPr>
        <p:spPr>
          <a:xfrm>
            <a:off x="1028700" y="2889825"/>
            <a:ext cx="9380786" cy="790575"/>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1) Initalization of Parameters:</a:t>
            </a:r>
          </a:p>
          <a:p>
            <a:pPr algn="l">
              <a:lnSpc>
                <a:spcPts val="2800"/>
              </a:lnSpc>
            </a:pPr>
            <a:r>
              <a:rPr lang="en-US" sz="2000">
                <a:solidFill>
                  <a:srgbClr val="000000"/>
                </a:solidFill>
                <a:latin typeface="Arimo"/>
                <a:ea typeface="Arimo"/>
                <a:cs typeface="Arimo"/>
                <a:sym typeface="Arimo"/>
              </a:rPr>
              <a:t>Additional parameters for moment estimates.</a:t>
            </a:r>
          </a:p>
        </p:txBody>
      </p:sp>
      <p:sp>
        <p:nvSpPr>
          <p:cNvPr id="7" name="TextBox 7"/>
          <p:cNvSpPr txBox="1"/>
          <p:nvPr/>
        </p:nvSpPr>
        <p:spPr>
          <a:xfrm>
            <a:off x="1028700" y="6224697"/>
            <a:ext cx="15875478" cy="790575"/>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2, 3) Forward Propagation, Loss Computation</a:t>
            </a:r>
          </a:p>
          <a:p>
            <a:pPr algn="l">
              <a:lnSpc>
                <a:spcPts val="2800"/>
              </a:lnSpc>
            </a:pPr>
            <a:r>
              <a:rPr lang="en-US" sz="2000">
                <a:solidFill>
                  <a:srgbClr val="000000"/>
                </a:solidFill>
                <a:latin typeface="Arimo"/>
                <a:ea typeface="Arimo"/>
                <a:cs typeface="Arimo"/>
                <a:sym typeface="Arimo"/>
              </a:rPr>
              <a:t>Same with Model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88360" y="7400127"/>
            <a:ext cx="5070940" cy="480093"/>
          </a:xfrm>
          <a:custGeom>
            <a:avLst/>
            <a:gdLst/>
            <a:ahLst/>
            <a:cxnLst/>
            <a:rect l="l" t="t" r="r" b="b"/>
            <a:pathLst>
              <a:path w="5070940" h="480093">
                <a:moveTo>
                  <a:pt x="0" y="0"/>
                </a:moveTo>
                <a:lnTo>
                  <a:pt x="5070940" y="0"/>
                </a:lnTo>
                <a:lnTo>
                  <a:pt x="5070940" y="480093"/>
                </a:lnTo>
                <a:lnTo>
                  <a:pt x="0" y="480093"/>
                </a:lnTo>
                <a:lnTo>
                  <a:pt x="0" y="0"/>
                </a:lnTo>
                <a:close/>
              </a:path>
            </a:pathLst>
          </a:custGeom>
          <a:blipFill>
            <a:blip r:embed="rId3"/>
            <a:stretch>
              <a:fillRect r="-1941"/>
            </a:stretch>
          </a:blipFill>
        </p:spPr>
        <p:txBody>
          <a:bodyPr/>
          <a:lstStyle/>
          <a:p>
            <a:endParaRPr lang="en-KR"/>
          </a:p>
        </p:txBody>
      </p:sp>
      <p:sp>
        <p:nvSpPr>
          <p:cNvPr id="3" name="Freeform 3"/>
          <p:cNvSpPr/>
          <p:nvPr/>
        </p:nvSpPr>
        <p:spPr>
          <a:xfrm>
            <a:off x="14444207" y="8603627"/>
            <a:ext cx="2815093" cy="654673"/>
          </a:xfrm>
          <a:custGeom>
            <a:avLst/>
            <a:gdLst/>
            <a:ahLst/>
            <a:cxnLst/>
            <a:rect l="l" t="t" r="r" b="b"/>
            <a:pathLst>
              <a:path w="2815093" h="654673">
                <a:moveTo>
                  <a:pt x="0" y="0"/>
                </a:moveTo>
                <a:lnTo>
                  <a:pt x="2815093" y="0"/>
                </a:lnTo>
                <a:lnTo>
                  <a:pt x="2815093" y="654673"/>
                </a:lnTo>
                <a:lnTo>
                  <a:pt x="0" y="654673"/>
                </a:lnTo>
                <a:lnTo>
                  <a:pt x="0" y="0"/>
                </a:lnTo>
                <a:close/>
              </a:path>
            </a:pathLst>
          </a:custGeom>
          <a:blipFill>
            <a:blip r:embed="rId4"/>
            <a:stretch>
              <a:fillRect/>
            </a:stretch>
          </a:blipFill>
        </p:spPr>
        <p:txBody>
          <a:bodyPr/>
          <a:lstStyle/>
          <a:p>
            <a:endParaRPr lang="en-KR"/>
          </a:p>
        </p:txBody>
      </p:sp>
      <p:sp>
        <p:nvSpPr>
          <p:cNvPr id="4" name="Freeform 4"/>
          <p:cNvSpPr/>
          <p:nvPr/>
        </p:nvSpPr>
        <p:spPr>
          <a:xfrm>
            <a:off x="15100706" y="7985151"/>
            <a:ext cx="2158594" cy="564403"/>
          </a:xfrm>
          <a:custGeom>
            <a:avLst/>
            <a:gdLst/>
            <a:ahLst/>
            <a:cxnLst/>
            <a:rect l="l" t="t" r="r" b="b"/>
            <a:pathLst>
              <a:path w="2158594" h="564403">
                <a:moveTo>
                  <a:pt x="0" y="0"/>
                </a:moveTo>
                <a:lnTo>
                  <a:pt x="2158594" y="0"/>
                </a:lnTo>
                <a:lnTo>
                  <a:pt x="2158594" y="564404"/>
                </a:lnTo>
                <a:lnTo>
                  <a:pt x="0" y="564404"/>
                </a:lnTo>
                <a:lnTo>
                  <a:pt x="0" y="0"/>
                </a:lnTo>
                <a:close/>
              </a:path>
            </a:pathLst>
          </a:custGeom>
          <a:blipFill>
            <a:blip r:embed="rId5"/>
            <a:stretch>
              <a:fillRect/>
            </a:stretch>
          </a:blipFill>
        </p:spPr>
        <p:txBody>
          <a:bodyPr/>
          <a:lstStyle/>
          <a:p>
            <a:endParaRPr lang="en-KR"/>
          </a:p>
        </p:txBody>
      </p:sp>
      <p:sp>
        <p:nvSpPr>
          <p:cNvPr id="5" name="Freeform 5"/>
          <p:cNvSpPr/>
          <p:nvPr/>
        </p:nvSpPr>
        <p:spPr>
          <a:xfrm>
            <a:off x="1028700" y="2881467"/>
            <a:ext cx="8976668" cy="2008529"/>
          </a:xfrm>
          <a:custGeom>
            <a:avLst/>
            <a:gdLst/>
            <a:ahLst/>
            <a:cxnLst/>
            <a:rect l="l" t="t" r="r" b="b"/>
            <a:pathLst>
              <a:path w="8976668" h="2008529">
                <a:moveTo>
                  <a:pt x="0" y="0"/>
                </a:moveTo>
                <a:lnTo>
                  <a:pt x="8976668" y="0"/>
                </a:lnTo>
                <a:lnTo>
                  <a:pt x="8976668" y="2008529"/>
                </a:lnTo>
                <a:lnTo>
                  <a:pt x="0" y="2008529"/>
                </a:lnTo>
                <a:lnTo>
                  <a:pt x="0" y="0"/>
                </a:lnTo>
                <a:close/>
              </a:path>
            </a:pathLst>
          </a:custGeom>
          <a:blipFill>
            <a:blip r:embed="rId6"/>
            <a:stretch>
              <a:fillRect/>
            </a:stretch>
          </a:blipFill>
        </p:spPr>
        <p:txBody>
          <a:bodyPr/>
          <a:lstStyle/>
          <a:p>
            <a:endParaRPr lang="en-KR"/>
          </a:p>
        </p:txBody>
      </p:sp>
      <p:sp>
        <p:nvSpPr>
          <p:cNvPr id="6" name="Freeform 6"/>
          <p:cNvSpPr/>
          <p:nvPr/>
        </p:nvSpPr>
        <p:spPr>
          <a:xfrm>
            <a:off x="1028700" y="5101552"/>
            <a:ext cx="8797349" cy="4156748"/>
          </a:xfrm>
          <a:custGeom>
            <a:avLst/>
            <a:gdLst/>
            <a:ahLst/>
            <a:cxnLst/>
            <a:rect l="l" t="t" r="r" b="b"/>
            <a:pathLst>
              <a:path w="8797349" h="4156748">
                <a:moveTo>
                  <a:pt x="0" y="0"/>
                </a:moveTo>
                <a:lnTo>
                  <a:pt x="8797349" y="0"/>
                </a:lnTo>
                <a:lnTo>
                  <a:pt x="8797349" y="4156748"/>
                </a:lnTo>
                <a:lnTo>
                  <a:pt x="0" y="4156748"/>
                </a:lnTo>
                <a:lnTo>
                  <a:pt x="0" y="0"/>
                </a:lnTo>
                <a:close/>
              </a:path>
            </a:pathLst>
          </a:custGeom>
          <a:blipFill>
            <a:blip r:embed="rId7"/>
            <a:stretch>
              <a:fillRect/>
            </a:stretch>
          </a:blipFill>
        </p:spPr>
        <p:txBody>
          <a:bodyPr/>
          <a:lstStyle/>
          <a:p>
            <a:endParaRPr lang="en-KR"/>
          </a:p>
        </p:txBody>
      </p:sp>
      <p:sp>
        <p:nvSpPr>
          <p:cNvPr id="7" name="TextBox 7"/>
          <p:cNvSpPr txBox="1"/>
          <p:nvPr/>
        </p:nvSpPr>
        <p:spPr>
          <a:xfrm>
            <a:off x="1028700" y="9620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3: Adam Optimizer Method</a:t>
            </a:r>
          </a:p>
        </p:txBody>
      </p:sp>
      <p:sp>
        <p:nvSpPr>
          <p:cNvPr id="8" name="TextBox 8"/>
          <p:cNvSpPr txBox="1"/>
          <p:nvPr/>
        </p:nvSpPr>
        <p:spPr>
          <a:xfrm>
            <a:off x="1028700" y="1889396"/>
            <a:ext cx="9380786" cy="790575"/>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4) Backward Propagation</a:t>
            </a:r>
          </a:p>
          <a:p>
            <a:pPr algn="l">
              <a:lnSpc>
                <a:spcPts val="2800"/>
              </a:lnSpc>
            </a:pPr>
            <a:r>
              <a:rPr lang="en-US" sz="2000">
                <a:solidFill>
                  <a:srgbClr val="000000"/>
                </a:solidFill>
                <a:latin typeface="Arimo"/>
                <a:ea typeface="Arimo"/>
                <a:cs typeface="Arimo"/>
                <a:sym typeface="Arimo"/>
              </a:rPr>
              <a:t>Adopt Adam Optimization algorithm</a:t>
            </a:r>
          </a:p>
        </p:txBody>
      </p:sp>
      <p:sp>
        <p:nvSpPr>
          <p:cNvPr id="9" name="TextBox 9"/>
          <p:cNvSpPr txBox="1"/>
          <p:nvPr/>
        </p:nvSpPr>
        <p:spPr>
          <a:xfrm>
            <a:off x="16143399" y="6857029"/>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009064"/>
            <a:ext cx="6371246" cy="4029813"/>
          </a:xfrm>
          <a:custGeom>
            <a:avLst/>
            <a:gdLst/>
            <a:ahLst/>
            <a:cxnLst/>
            <a:rect l="l" t="t" r="r" b="b"/>
            <a:pathLst>
              <a:path w="6371246" h="4029813">
                <a:moveTo>
                  <a:pt x="0" y="0"/>
                </a:moveTo>
                <a:lnTo>
                  <a:pt x="6371246" y="0"/>
                </a:lnTo>
                <a:lnTo>
                  <a:pt x="6371246" y="4029813"/>
                </a:lnTo>
                <a:lnTo>
                  <a:pt x="0" y="4029813"/>
                </a:lnTo>
                <a:lnTo>
                  <a:pt x="0" y="0"/>
                </a:lnTo>
                <a:close/>
              </a:path>
            </a:pathLst>
          </a:custGeom>
          <a:blipFill>
            <a:blip r:embed="rId3"/>
            <a:stretch>
              <a:fillRect/>
            </a:stretch>
          </a:blipFill>
        </p:spPr>
        <p:txBody>
          <a:bodyPr/>
          <a:lstStyle/>
          <a:p>
            <a:endParaRPr lang="en-KR"/>
          </a:p>
        </p:txBody>
      </p:sp>
      <p:sp>
        <p:nvSpPr>
          <p:cNvPr id="3" name="TextBox 3"/>
          <p:cNvSpPr txBox="1"/>
          <p:nvPr/>
        </p:nvSpPr>
        <p:spPr>
          <a:xfrm>
            <a:off x="1028700" y="9620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3: Adam Optimizer Method</a:t>
            </a:r>
          </a:p>
        </p:txBody>
      </p:sp>
      <p:sp>
        <p:nvSpPr>
          <p:cNvPr id="4" name="TextBox 4"/>
          <p:cNvSpPr txBox="1"/>
          <p:nvPr/>
        </p:nvSpPr>
        <p:spPr>
          <a:xfrm>
            <a:off x="1028700" y="1889396"/>
            <a:ext cx="9380786" cy="790575"/>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5) Training</a:t>
            </a:r>
          </a:p>
          <a:p>
            <a:pPr algn="l">
              <a:lnSpc>
                <a:spcPts val="2800"/>
              </a:lnSpc>
            </a:pPr>
            <a:r>
              <a:rPr lang="en-US" sz="2000">
                <a:solidFill>
                  <a:srgbClr val="000000"/>
                </a:solidFill>
                <a:latin typeface="Arimo"/>
                <a:ea typeface="Arimo"/>
                <a:cs typeface="Arimo"/>
                <a:sym typeface="Arimo"/>
              </a:rPr>
              <a:t>Incorporates the unique Adam update mechanism during the parameter update.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85768" y="4659313"/>
            <a:ext cx="6716464"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Spartan"/>
                <a:ea typeface="League Spartan"/>
                <a:cs typeface="League Spartan"/>
                <a:sym typeface="League Spartan"/>
              </a:rPr>
              <a:t>Evaluation &amp;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713" y="1880073"/>
            <a:ext cx="5527473" cy="5465032"/>
          </a:xfrm>
          <a:custGeom>
            <a:avLst/>
            <a:gdLst/>
            <a:ahLst/>
            <a:cxnLst/>
            <a:rect l="l" t="t" r="r" b="b"/>
            <a:pathLst>
              <a:path w="5527473" h="5465032">
                <a:moveTo>
                  <a:pt x="0" y="0"/>
                </a:moveTo>
                <a:lnTo>
                  <a:pt x="5527473" y="0"/>
                </a:lnTo>
                <a:lnTo>
                  <a:pt x="5527473" y="5465032"/>
                </a:lnTo>
                <a:lnTo>
                  <a:pt x="0" y="5465032"/>
                </a:lnTo>
                <a:lnTo>
                  <a:pt x="0" y="0"/>
                </a:lnTo>
                <a:close/>
              </a:path>
            </a:pathLst>
          </a:custGeom>
          <a:blipFill>
            <a:blip r:embed="rId2"/>
            <a:stretch>
              <a:fillRect b="-8173"/>
            </a:stretch>
          </a:blipFill>
        </p:spPr>
        <p:txBody>
          <a:bodyPr/>
          <a:lstStyle/>
          <a:p>
            <a:endParaRPr lang="en-KR"/>
          </a:p>
        </p:txBody>
      </p:sp>
      <p:sp>
        <p:nvSpPr>
          <p:cNvPr id="3" name="Freeform 3"/>
          <p:cNvSpPr/>
          <p:nvPr/>
        </p:nvSpPr>
        <p:spPr>
          <a:xfrm>
            <a:off x="6103460" y="2477061"/>
            <a:ext cx="6813756" cy="4603851"/>
          </a:xfrm>
          <a:custGeom>
            <a:avLst/>
            <a:gdLst/>
            <a:ahLst/>
            <a:cxnLst/>
            <a:rect l="l" t="t" r="r" b="b"/>
            <a:pathLst>
              <a:path w="6813756" h="4603851">
                <a:moveTo>
                  <a:pt x="0" y="0"/>
                </a:moveTo>
                <a:lnTo>
                  <a:pt x="6813756" y="0"/>
                </a:lnTo>
                <a:lnTo>
                  <a:pt x="6813756" y="4603852"/>
                </a:lnTo>
                <a:lnTo>
                  <a:pt x="0" y="4603852"/>
                </a:lnTo>
                <a:lnTo>
                  <a:pt x="0" y="0"/>
                </a:lnTo>
                <a:close/>
              </a:path>
            </a:pathLst>
          </a:custGeom>
          <a:blipFill>
            <a:blip r:embed="rId3"/>
            <a:stretch>
              <a:fillRect b="-8225"/>
            </a:stretch>
          </a:blipFill>
        </p:spPr>
        <p:txBody>
          <a:bodyPr/>
          <a:lstStyle/>
          <a:p>
            <a:endParaRPr lang="en-KR"/>
          </a:p>
        </p:txBody>
      </p:sp>
      <p:sp>
        <p:nvSpPr>
          <p:cNvPr id="4" name="Freeform 4"/>
          <p:cNvSpPr/>
          <p:nvPr/>
        </p:nvSpPr>
        <p:spPr>
          <a:xfrm>
            <a:off x="13422844" y="571500"/>
            <a:ext cx="3836456" cy="7742311"/>
          </a:xfrm>
          <a:custGeom>
            <a:avLst/>
            <a:gdLst/>
            <a:ahLst/>
            <a:cxnLst/>
            <a:rect l="l" t="t" r="r" b="b"/>
            <a:pathLst>
              <a:path w="3836456" h="7742311">
                <a:moveTo>
                  <a:pt x="0" y="0"/>
                </a:moveTo>
                <a:lnTo>
                  <a:pt x="3836456" y="0"/>
                </a:lnTo>
                <a:lnTo>
                  <a:pt x="3836456" y="7742311"/>
                </a:lnTo>
                <a:lnTo>
                  <a:pt x="0" y="7742311"/>
                </a:lnTo>
                <a:lnTo>
                  <a:pt x="0" y="0"/>
                </a:lnTo>
                <a:close/>
              </a:path>
            </a:pathLst>
          </a:custGeom>
          <a:blipFill>
            <a:blip r:embed="rId4"/>
            <a:stretch>
              <a:fillRect b="-4045"/>
            </a:stretch>
          </a:blipFill>
        </p:spPr>
        <p:txBody>
          <a:bodyPr/>
          <a:lstStyle/>
          <a:p>
            <a:endParaRPr lang="en-KR"/>
          </a:p>
        </p:txBody>
      </p:sp>
      <p:sp>
        <p:nvSpPr>
          <p:cNvPr id="5" name="TextBox 5"/>
          <p:cNvSpPr txBox="1"/>
          <p:nvPr/>
        </p:nvSpPr>
        <p:spPr>
          <a:xfrm>
            <a:off x="734917"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Key results: Simple Neural Network</a:t>
            </a:r>
          </a:p>
        </p:txBody>
      </p:sp>
      <p:sp>
        <p:nvSpPr>
          <p:cNvPr id="6" name="TextBox 6"/>
          <p:cNvSpPr txBox="1"/>
          <p:nvPr/>
        </p:nvSpPr>
        <p:spPr>
          <a:xfrm>
            <a:off x="1322466" y="8850832"/>
            <a:ext cx="15936834" cy="1562322"/>
          </a:xfrm>
          <a:prstGeom prst="rect">
            <a:avLst/>
          </a:prstGeom>
        </p:spPr>
        <p:txBody>
          <a:bodyPr lIns="0" tIns="0" rIns="0" bIns="0" rtlCol="0" anchor="t">
            <a:spAutoFit/>
          </a:bodyPr>
          <a:lstStyle/>
          <a:p>
            <a:pPr algn="just">
              <a:lnSpc>
                <a:spcPts val="3137"/>
              </a:lnSpc>
            </a:pPr>
            <a:r>
              <a:rPr lang="en-US" sz="2241" i="1">
                <a:solidFill>
                  <a:srgbClr val="000000"/>
                </a:solidFill>
                <a:latin typeface="Arimo Italics"/>
                <a:ea typeface="Arimo Italics"/>
                <a:cs typeface="Arimo Italics"/>
                <a:sym typeface="Arimo Italics"/>
              </a:rPr>
              <a:t>The model evaluates multi-label classification by checking if predicted genres match any associated with the artist. For the architecture [512, 256] and a learning rate of 0.01, the SNN achieved a test accuracy of </a:t>
            </a:r>
            <a:r>
              <a:rPr lang="en-US" sz="2241" b="1" i="1">
                <a:solidFill>
                  <a:srgbClr val="000000"/>
                </a:solidFill>
                <a:latin typeface="Arimo Bold Italics"/>
                <a:ea typeface="Arimo Bold Italics"/>
                <a:cs typeface="Arimo Bold Italics"/>
                <a:sym typeface="Arimo Bold Italics"/>
              </a:rPr>
              <a:t>73.13%.</a:t>
            </a:r>
          </a:p>
          <a:p>
            <a:pPr algn="just">
              <a:lnSpc>
                <a:spcPts val="3137"/>
              </a:lnSpc>
            </a:pPr>
            <a:endParaRPr lang="en-US" sz="2241" b="1" i="1">
              <a:solidFill>
                <a:srgbClr val="000000"/>
              </a:solidFill>
              <a:latin typeface="Arimo Bold Italics"/>
              <a:ea typeface="Arimo Bold Italics"/>
              <a:cs typeface="Arimo Bold Italics"/>
              <a:sym typeface="Arimo Bold Italics"/>
            </a:endParaRPr>
          </a:p>
          <a:p>
            <a:pPr algn="just">
              <a:lnSpc>
                <a:spcPts val="3137"/>
              </a:lnSpc>
            </a:pPr>
            <a:endParaRPr lang="en-US" sz="2241" b="1" i="1">
              <a:solidFill>
                <a:srgbClr val="000000"/>
              </a:solidFill>
              <a:latin typeface="Arimo Bold Italics"/>
              <a:ea typeface="Arimo Bold Italics"/>
              <a:cs typeface="Arimo Bold Italics"/>
              <a:sym typeface="Arimo Bold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7495" y="1366754"/>
            <a:ext cx="5527473" cy="6939160"/>
          </a:xfrm>
          <a:custGeom>
            <a:avLst/>
            <a:gdLst/>
            <a:ahLst/>
            <a:cxnLst/>
            <a:rect l="l" t="t" r="r" b="b"/>
            <a:pathLst>
              <a:path w="5527473" h="6939160">
                <a:moveTo>
                  <a:pt x="0" y="0"/>
                </a:moveTo>
                <a:lnTo>
                  <a:pt x="5527473" y="0"/>
                </a:lnTo>
                <a:lnTo>
                  <a:pt x="5527473" y="6939160"/>
                </a:lnTo>
                <a:lnTo>
                  <a:pt x="0" y="6939160"/>
                </a:lnTo>
                <a:lnTo>
                  <a:pt x="0" y="0"/>
                </a:lnTo>
                <a:close/>
              </a:path>
            </a:pathLst>
          </a:custGeom>
          <a:blipFill>
            <a:blip r:embed="rId2"/>
            <a:stretch>
              <a:fillRect l="-10465" r="-7986" b="-8765"/>
            </a:stretch>
          </a:blipFill>
        </p:spPr>
        <p:txBody>
          <a:bodyPr/>
          <a:lstStyle/>
          <a:p>
            <a:endParaRPr lang="en-KR"/>
          </a:p>
        </p:txBody>
      </p:sp>
      <p:sp>
        <p:nvSpPr>
          <p:cNvPr id="3" name="Freeform 3"/>
          <p:cNvSpPr/>
          <p:nvPr/>
        </p:nvSpPr>
        <p:spPr>
          <a:xfrm>
            <a:off x="8327294" y="2230056"/>
            <a:ext cx="8179659" cy="5476571"/>
          </a:xfrm>
          <a:custGeom>
            <a:avLst/>
            <a:gdLst/>
            <a:ahLst/>
            <a:cxnLst/>
            <a:rect l="l" t="t" r="r" b="b"/>
            <a:pathLst>
              <a:path w="8179659" h="5476571">
                <a:moveTo>
                  <a:pt x="0" y="0"/>
                </a:moveTo>
                <a:lnTo>
                  <a:pt x="8179659" y="0"/>
                </a:lnTo>
                <a:lnTo>
                  <a:pt x="8179659" y="5476571"/>
                </a:lnTo>
                <a:lnTo>
                  <a:pt x="0" y="5476571"/>
                </a:lnTo>
                <a:lnTo>
                  <a:pt x="0" y="0"/>
                </a:lnTo>
                <a:close/>
              </a:path>
            </a:pathLst>
          </a:custGeom>
          <a:blipFill>
            <a:blip r:embed="rId3"/>
            <a:stretch>
              <a:fillRect b="-9777"/>
            </a:stretch>
          </a:blipFill>
        </p:spPr>
        <p:txBody>
          <a:bodyPr/>
          <a:lstStyle/>
          <a:p>
            <a:endParaRPr lang="en-KR"/>
          </a:p>
        </p:txBody>
      </p:sp>
      <p:sp>
        <p:nvSpPr>
          <p:cNvPr id="4" name="TextBox 4"/>
          <p:cNvSpPr txBox="1"/>
          <p:nvPr/>
        </p:nvSpPr>
        <p:spPr>
          <a:xfrm>
            <a:off x="734917"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Key results: Boosted Neural Network</a:t>
            </a:r>
          </a:p>
        </p:txBody>
      </p:sp>
      <p:sp>
        <p:nvSpPr>
          <p:cNvPr id="5" name="TextBox 5"/>
          <p:cNvSpPr txBox="1"/>
          <p:nvPr/>
        </p:nvSpPr>
        <p:spPr>
          <a:xfrm>
            <a:off x="2733038" y="8744405"/>
            <a:ext cx="14526262" cy="1326506"/>
          </a:xfrm>
          <a:prstGeom prst="rect">
            <a:avLst/>
          </a:prstGeom>
        </p:spPr>
        <p:txBody>
          <a:bodyPr lIns="0" tIns="0" rIns="0" bIns="0" rtlCol="0" anchor="t">
            <a:spAutoFit/>
          </a:bodyPr>
          <a:lstStyle/>
          <a:p>
            <a:pPr algn="just">
              <a:lnSpc>
                <a:spcPts val="3809"/>
              </a:lnSpc>
            </a:pPr>
            <a:r>
              <a:rPr lang="en-US" sz="2721" i="1">
                <a:solidFill>
                  <a:srgbClr val="000000"/>
                </a:solidFill>
                <a:latin typeface="Arimo Italics"/>
                <a:ea typeface="Arimo Italics"/>
                <a:cs typeface="Arimo Italics"/>
                <a:sym typeface="Arimo Italics"/>
              </a:rPr>
              <a:t>BNN achieved a test accuracy of 73.25% using the same evaluation method as SNN.</a:t>
            </a:r>
          </a:p>
          <a:p>
            <a:pPr algn="just">
              <a:lnSpc>
                <a:spcPts val="2211"/>
              </a:lnSpc>
            </a:pPr>
            <a:endParaRPr lang="en-US" sz="2721" i="1">
              <a:solidFill>
                <a:srgbClr val="000000"/>
              </a:solidFill>
              <a:latin typeface="Arimo Italics"/>
              <a:ea typeface="Arimo Italics"/>
              <a:cs typeface="Arimo Italics"/>
              <a:sym typeface="Arimo Italics"/>
            </a:endParaRPr>
          </a:p>
          <a:p>
            <a:pPr algn="just">
              <a:lnSpc>
                <a:spcPts val="2211"/>
              </a:lnSpc>
            </a:pPr>
            <a:endParaRPr lang="en-US" sz="2721" i="1">
              <a:solidFill>
                <a:srgbClr val="000000"/>
              </a:solidFill>
              <a:latin typeface="Arimo Italics"/>
              <a:ea typeface="Arimo Italics"/>
              <a:cs typeface="Arimo Italics"/>
              <a:sym typeface="Arimo Italics"/>
            </a:endParaRPr>
          </a:p>
          <a:p>
            <a:pPr algn="just">
              <a:lnSpc>
                <a:spcPts val="2211"/>
              </a:lnSpc>
            </a:pPr>
            <a:endParaRPr lang="en-US" sz="2721" i="1">
              <a:solidFill>
                <a:srgbClr val="000000"/>
              </a:solidFill>
              <a:latin typeface="Arimo Italics"/>
              <a:ea typeface="Arimo Italics"/>
              <a:cs typeface="Arimo Italics"/>
              <a:sym typeface="Arimo Itali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628" y="2210282"/>
            <a:ext cx="4700481" cy="5866436"/>
          </a:xfrm>
          <a:custGeom>
            <a:avLst/>
            <a:gdLst/>
            <a:ahLst/>
            <a:cxnLst/>
            <a:rect l="l" t="t" r="r" b="b"/>
            <a:pathLst>
              <a:path w="4700481" h="5866436">
                <a:moveTo>
                  <a:pt x="0" y="0"/>
                </a:moveTo>
                <a:lnTo>
                  <a:pt x="4700481" y="0"/>
                </a:lnTo>
                <a:lnTo>
                  <a:pt x="4700481" y="5866436"/>
                </a:lnTo>
                <a:lnTo>
                  <a:pt x="0" y="5866436"/>
                </a:lnTo>
                <a:lnTo>
                  <a:pt x="0" y="0"/>
                </a:lnTo>
                <a:close/>
              </a:path>
            </a:pathLst>
          </a:custGeom>
          <a:blipFill>
            <a:blip r:embed="rId2"/>
            <a:stretch>
              <a:fillRect/>
            </a:stretch>
          </a:blipFill>
        </p:spPr>
        <p:txBody>
          <a:bodyPr/>
          <a:lstStyle/>
          <a:p>
            <a:endParaRPr lang="en-KR"/>
          </a:p>
        </p:txBody>
      </p:sp>
      <p:sp>
        <p:nvSpPr>
          <p:cNvPr id="3" name="Freeform 3"/>
          <p:cNvSpPr/>
          <p:nvPr/>
        </p:nvSpPr>
        <p:spPr>
          <a:xfrm>
            <a:off x="5325236" y="2935252"/>
            <a:ext cx="7347931" cy="4803710"/>
          </a:xfrm>
          <a:custGeom>
            <a:avLst/>
            <a:gdLst/>
            <a:ahLst/>
            <a:cxnLst/>
            <a:rect l="l" t="t" r="r" b="b"/>
            <a:pathLst>
              <a:path w="7347931" h="4803710">
                <a:moveTo>
                  <a:pt x="0" y="0"/>
                </a:moveTo>
                <a:lnTo>
                  <a:pt x="7347931" y="0"/>
                </a:lnTo>
                <a:lnTo>
                  <a:pt x="7347931" y="4803710"/>
                </a:lnTo>
                <a:lnTo>
                  <a:pt x="0" y="4803710"/>
                </a:lnTo>
                <a:lnTo>
                  <a:pt x="0" y="0"/>
                </a:lnTo>
                <a:close/>
              </a:path>
            </a:pathLst>
          </a:custGeom>
          <a:blipFill>
            <a:blip r:embed="rId3"/>
            <a:stretch>
              <a:fillRect/>
            </a:stretch>
          </a:blipFill>
        </p:spPr>
        <p:txBody>
          <a:bodyPr/>
          <a:lstStyle/>
          <a:p>
            <a:endParaRPr lang="en-KR"/>
          </a:p>
        </p:txBody>
      </p:sp>
      <p:sp>
        <p:nvSpPr>
          <p:cNvPr id="4" name="Freeform 4"/>
          <p:cNvSpPr/>
          <p:nvPr/>
        </p:nvSpPr>
        <p:spPr>
          <a:xfrm>
            <a:off x="13324282" y="800100"/>
            <a:ext cx="3785874" cy="7887237"/>
          </a:xfrm>
          <a:custGeom>
            <a:avLst/>
            <a:gdLst/>
            <a:ahLst/>
            <a:cxnLst/>
            <a:rect l="l" t="t" r="r" b="b"/>
            <a:pathLst>
              <a:path w="3785874" h="7887237">
                <a:moveTo>
                  <a:pt x="0" y="0"/>
                </a:moveTo>
                <a:lnTo>
                  <a:pt x="3785874" y="0"/>
                </a:lnTo>
                <a:lnTo>
                  <a:pt x="3785874" y="7887237"/>
                </a:lnTo>
                <a:lnTo>
                  <a:pt x="0" y="7887237"/>
                </a:lnTo>
                <a:lnTo>
                  <a:pt x="0" y="0"/>
                </a:lnTo>
                <a:close/>
              </a:path>
            </a:pathLst>
          </a:custGeom>
          <a:blipFill>
            <a:blip r:embed="rId4"/>
            <a:stretch>
              <a:fillRect/>
            </a:stretch>
          </a:blipFill>
        </p:spPr>
        <p:txBody>
          <a:bodyPr/>
          <a:lstStyle/>
          <a:p>
            <a:endParaRPr lang="en-KR"/>
          </a:p>
        </p:txBody>
      </p:sp>
      <p:sp>
        <p:nvSpPr>
          <p:cNvPr id="5" name="TextBox 5"/>
          <p:cNvSpPr txBox="1"/>
          <p:nvPr/>
        </p:nvSpPr>
        <p:spPr>
          <a:xfrm>
            <a:off x="734917"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Key results: Adam Optimizer Method</a:t>
            </a:r>
          </a:p>
        </p:txBody>
      </p:sp>
      <p:sp>
        <p:nvSpPr>
          <p:cNvPr id="6" name="TextBox 6"/>
          <p:cNvSpPr txBox="1"/>
          <p:nvPr/>
        </p:nvSpPr>
        <p:spPr>
          <a:xfrm>
            <a:off x="1880869" y="8868312"/>
            <a:ext cx="14526262" cy="1811645"/>
          </a:xfrm>
          <a:prstGeom prst="rect">
            <a:avLst/>
          </a:prstGeom>
        </p:spPr>
        <p:txBody>
          <a:bodyPr lIns="0" tIns="0" rIns="0" bIns="0" rtlCol="0" anchor="t">
            <a:spAutoFit/>
          </a:bodyPr>
          <a:lstStyle/>
          <a:p>
            <a:pPr algn="just">
              <a:lnSpc>
                <a:spcPts val="2829"/>
              </a:lnSpc>
            </a:pPr>
            <a:r>
              <a:rPr lang="en-US" sz="2021" i="1">
                <a:solidFill>
                  <a:srgbClr val="000000"/>
                </a:solidFill>
                <a:latin typeface="Arimo Italics"/>
                <a:ea typeface="Arimo Italics"/>
                <a:cs typeface="Arimo Italics"/>
                <a:sym typeface="Arimo Italics"/>
              </a:rPr>
              <a:t>Adam Optimizer Method achieved a test accuracy of 66.55% using the same evaluation method as SNN. The Adam model exhibits higher variance in precision and recall, indicating less consistent performance across genres. This reflects the Adam model’s tendency to converge faster but with reduced accuracy compared to the SNN.</a:t>
            </a:r>
          </a:p>
          <a:p>
            <a:pPr algn="just">
              <a:lnSpc>
                <a:spcPts val="3809"/>
              </a:lnSpc>
            </a:pPr>
            <a:endParaRPr lang="en-US" sz="2021" i="1">
              <a:solidFill>
                <a:srgbClr val="000000"/>
              </a:solidFill>
              <a:latin typeface="Arimo Italics"/>
              <a:ea typeface="Arimo Italics"/>
              <a:cs typeface="Arimo Italics"/>
              <a:sym typeface="Arimo Italics"/>
            </a:endParaRPr>
          </a:p>
          <a:p>
            <a:pPr algn="just">
              <a:lnSpc>
                <a:spcPts val="2211"/>
              </a:lnSpc>
            </a:pPr>
            <a:endParaRPr lang="en-US" sz="2021" i="1">
              <a:solidFill>
                <a:srgbClr val="000000"/>
              </a:solidFill>
              <a:latin typeface="Arimo Italics"/>
              <a:ea typeface="Arimo Italics"/>
              <a:cs typeface="Arimo Italics"/>
              <a:sym typeface="Arimo Itali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0986" y="1890120"/>
            <a:ext cx="8234125" cy="6037084"/>
          </a:xfrm>
          <a:custGeom>
            <a:avLst/>
            <a:gdLst/>
            <a:ahLst/>
            <a:cxnLst/>
            <a:rect l="l" t="t" r="r" b="b"/>
            <a:pathLst>
              <a:path w="8234125" h="6037084">
                <a:moveTo>
                  <a:pt x="0" y="0"/>
                </a:moveTo>
                <a:lnTo>
                  <a:pt x="8234124" y="0"/>
                </a:lnTo>
                <a:lnTo>
                  <a:pt x="8234124" y="6037084"/>
                </a:lnTo>
                <a:lnTo>
                  <a:pt x="0" y="6037084"/>
                </a:lnTo>
                <a:lnTo>
                  <a:pt x="0" y="0"/>
                </a:lnTo>
                <a:close/>
              </a:path>
            </a:pathLst>
          </a:custGeom>
          <a:blipFill>
            <a:blip r:embed="rId2"/>
            <a:stretch>
              <a:fillRect/>
            </a:stretch>
          </a:blipFill>
        </p:spPr>
        <p:txBody>
          <a:bodyPr/>
          <a:lstStyle/>
          <a:p>
            <a:endParaRPr lang="en-KR"/>
          </a:p>
        </p:txBody>
      </p:sp>
      <p:sp>
        <p:nvSpPr>
          <p:cNvPr id="3" name="Freeform 3"/>
          <p:cNvSpPr/>
          <p:nvPr/>
        </p:nvSpPr>
        <p:spPr>
          <a:xfrm>
            <a:off x="9144000" y="1890120"/>
            <a:ext cx="7688925" cy="6037084"/>
          </a:xfrm>
          <a:custGeom>
            <a:avLst/>
            <a:gdLst/>
            <a:ahLst/>
            <a:cxnLst/>
            <a:rect l="l" t="t" r="r" b="b"/>
            <a:pathLst>
              <a:path w="7688925" h="6037084">
                <a:moveTo>
                  <a:pt x="0" y="0"/>
                </a:moveTo>
                <a:lnTo>
                  <a:pt x="7688925" y="0"/>
                </a:lnTo>
                <a:lnTo>
                  <a:pt x="7688925" y="6037084"/>
                </a:lnTo>
                <a:lnTo>
                  <a:pt x="0" y="6037084"/>
                </a:lnTo>
                <a:lnTo>
                  <a:pt x="0" y="0"/>
                </a:lnTo>
                <a:close/>
              </a:path>
            </a:pathLst>
          </a:custGeom>
          <a:blipFill>
            <a:blip r:embed="rId3"/>
            <a:stretch>
              <a:fillRect/>
            </a:stretch>
          </a:blipFill>
        </p:spPr>
        <p:txBody>
          <a:bodyPr/>
          <a:lstStyle/>
          <a:p>
            <a:endParaRPr lang="en-KR"/>
          </a:p>
        </p:txBody>
      </p:sp>
      <p:sp>
        <p:nvSpPr>
          <p:cNvPr id="4" name="TextBox 4"/>
          <p:cNvSpPr txBox="1"/>
          <p:nvPr/>
        </p:nvSpPr>
        <p:spPr>
          <a:xfrm>
            <a:off x="617498" y="607567"/>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Comparison between all 3 models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015" y="-420392"/>
            <a:ext cx="9137970" cy="3345815"/>
          </a:xfrm>
          <a:prstGeom prst="rect">
            <a:avLst/>
          </a:prstGeom>
        </p:spPr>
        <p:txBody>
          <a:bodyPr lIns="0" tIns="0" rIns="0" bIns="0" rtlCol="0" anchor="t">
            <a:spAutoFit/>
          </a:bodyPr>
          <a:lstStyle/>
          <a:p>
            <a:pPr algn="l">
              <a:lnSpc>
                <a:spcPts val="6654"/>
              </a:lnSpc>
            </a:pPr>
            <a:endParaRPr/>
          </a:p>
          <a:p>
            <a:pPr algn="l">
              <a:lnSpc>
                <a:spcPts val="6654"/>
              </a:lnSpc>
            </a:pPr>
            <a:r>
              <a:rPr lang="en-US" sz="5499" spc="329">
                <a:solidFill>
                  <a:srgbClr val="004AAD"/>
                </a:solidFill>
                <a:latin typeface="League Spartan"/>
                <a:ea typeface="League Spartan"/>
                <a:cs typeface="League Spartan"/>
                <a:sym typeface="League Spartan"/>
              </a:rPr>
              <a:t>TABLE </a:t>
            </a:r>
            <a:r>
              <a:rPr lang="en-US" sz="5499" spc="329">
                <a:solidFill>
                  <a:srgbClr val="000000"/>
                </a:solidFill>
                <a:latin typeface="League Spartan"/>
                <a:ea typeface="League Spartan"/>
                <a:cs typeface="League Spartan"/>
                <a:sym typeface="League Spartan"/>
              </a:rPr>
              <a:t>OF </a:t>
            </a:r>
            <a:r>
              <a:rPr lang="en-US" sz="5499" spc="329">
                <a:solidFill>
                  <a:srgbClr val="FF914D"/>
                </a:solidFill>
                <a:latin typeface="League Spartan"/>
                <a:ea typeface="League Spartan"/>
                <a:cs typeface="League Spartan"/>
                <a:sym typeface="League Spartan"/>
              </a:rPr>
              <a:t>CONTENTS</a:t>
            </a:r>
          </a:p>
          <a:p>
            <a:pPr algn="l">
              <a:lnSpc>
                <a:spcPts val="6654"/>
              </a:lnSpc>
            </a:pPr>
            <a:endParaRPr lang="en-US" sz="5499" spc="329">
              <a:solidFill>
                <a:srgbClr val="FF914D"/>
              </a:solidFill>
              <a:latin typeface="League Spartan"/>
              <a:ea typeface="League Spartan"/>
              <a:cs typeface="League Spartan"/>
              <a:sym typeface="League Spartan"/>
            </a:endParaRPr>
          </a:p>
          <a:p>
            <a:pPr algn="l">
              <a:lnSpc>
                <a:spcPts val="6654"/>
              </a:lnSpc>
            </a:pPr>
            <a:endParaRPr lang="en-US" sz="5499" spc="329">
              <a:solidFill>
                <a:srgbClr val="FF914D"/>
              </a:solidFill>
              <a:latin typeface="League Spartan"/>
              <a:ea typeface="League Spartan"/>
              <a:cs typeface="League Spartan"/>
              <a:sym typeface="League Spartan"/>
            </a:endParaRPr>
          </a:p>
        </p:txBody>
      </p:sp>
      <p:sp>
        <p:nvSpPr>
          <p:cNvPr id="3" name="TextBox 3"/>
          <p:cNvSpPr txBox="1"/>
          <p:nvPr/>
        </p:nvSpPr>
        <p:spPr>
          <a:xfrm>
            <a:off x="3239704" y="1556522"/>
            <a:ext cx="11808592" cy="7464424"/>
          </a:xfrm>
          <a:prstGeom prst="rect">
            <a:avLst/>
          </a:prstGeom>
        </p:spPr>
        <p:txBody>
          <a:bodyPr lIns="0" tIns="0" rIns="0" bIns="0" rtlCol="0" anchor="t">
            <a:spAutoFit/>
          </a:bodyPr>
          <a:lstStyle/>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INTRODUCTION</a:t>
            </a:r>
          </a:p>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DATASET OVERVIEW</a:t>
            </a:r>
          </a:p>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DATA PREPROCESSING</a:t>
            </a:r>
          </a:p>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MODEL’S ARCHITECTURE</a:t>
            </a:r>
          </a:p>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EVALUATIONS &amp; RESULTS</a:t>
            </a:r>
          </a:p>
          <a:p>
            <a:pPr marL="1079502" lvl="1" indent="-539751" algn="l">
              <a:lnSpc>
                <a:spcPts val="8500"/>
              </a:lnSpc>
              <a:buAutoNum type="arabicPeriod"/>
            </a:pPr>
            <a:r>
              <a:rPr lang="en-US" sz="5000" spc="500">
                <a:solidFill>
                  <a:srgbClr val="000000"/>
                </a:solidFill>
                <a:latin typeface="League Spartan"/>
                <a:ea typeface="League Spartan"/>
                <a:cs typeface="League Spartan"/>
                <a:sym typeface="League Spartan"/>
              </a:rPr>
              <a:t>LIMITATIONS &amp; POTENTIALIMPROVEMENTS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3030" y="4659313"/>
            <a:ext cx="12421939"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Spartan"/>
                <a:ea typeface="League Spartan"/>
                <a:cs typeface="League Spartan"/>
                <a:sym typeface="League Spartan"/>
              </a:rPr>
              <a:t>Limitations &amp; Potential Improvements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2424361"/>
            <a:ext cx="8463143" cy="6045102"/>
          </a:xfrm>
          <a:custGeom>
            <a:avLst/>
            <a:gdLst/>
            <a:ahLst/>
            <a:cxnLst/>
            <a:rect l="l" t="t" r="r" b="b"/>
            <a:pathLst>
              <a:path w="8463143" h="6045102">
                <a:moveTo>
                  <a:pt x="0" y="0"/>
                </a:moveTo>
                <a:lnTo>
                  <a:pt x="8463143" y="0"/>
                </a:lnTo>
                <a:lnTo>
                  <a:pt x="8463143" y="6045102"/>
                </a:lnTo>
                <a:lnTo>
                  <a:pt x="0" y="6045102"/>
                </a:lnTo>
                <a:lnTo>
                  <a:pt x="0" y="0"/>
                </a:lnTo>
                <a:close/>
              </a:path>
            </a:pathLst>
          </a:custGeom>
          <a:blipFill>
            <a:blip r:embed="rId2"/>
            <a:stretch>
              <a:fillRect/>
            </a:stretch>
          </a:blipFill>
        </p:spPr>
        <p:txBody>
          <a:bodyPr/>
          <a:lstStyle/>
          <a:p>
            <a:endParaRPr lang="en-KR"/>
          </a:p>
        </p:txBody>
      </p:sp>
      <p:sp>
        <p:nvSpPr>
          <p:cNvPr id="3" name="TextBox 3"/>
          <p:cNvSpPr txBox="1"/>
          <p:nvPr/>
        </p:nvSpPr>
        <p:spPr>
          <a:xfrm>
            <a:off x="632093"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Limitations and improvements</a:t>
            </a:r>
          </a:p>
        </p:txBody>
      </p:sp>
      <p:sp>
        <p:nvSpPr>
          <p:cNvPr id="4" name="TextBox 4"/>
          <p:cNvSpPr txBox="1"/>
          <p:nvPr/>
        </p:nvSpPr>
        <p:spPr>
          <a:xfrm>
            <a:off x="885630" y="2129377"/>
            <a:ext cx="8115300" cy="6924675"/>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Genre Imbalance Issue:</a:t>
            </a:r>
          </a:p>
          <a:p>
            <a:pPr marL="539749" lvl="1" indent="-269875" algn="l">
              <a:lnSpc>
                <a:spcPts val="3499"/>
              </a:lnSpc>
              <a:buFont typeface="Arial"/>
              <a:buChar char="•"/>
            </a:pPr>
            <a:r>
              <a:rPr lang="en-US" sz="2499">
                <a:solidFill>
                  <a:srgbClr val="000000"/>
                </a:solidFill>
                <a:latin typeface="Arimo"/>
                <a:ea typeface="Arimo"/>
                <a:cs typeface="Arimo"/>
                <a:sym typeface="Arimo"/>
              </a:rPr>
              <a:t>Genres like Impressionism dominate the dataset, while others (e.g., Abstract Expressionism) are underrepresented.</a:t>
            </a:r>
          </a:p>
          <a:p>
            <a:pPr algn="l">
              <a:lnSpc>
                <a:spcPts val="3499"/>
              </a:lnSpc>
            </a:pPr>
            <a:endParaRPr lang="en-US" sz="2499">
              <a:solidFill>
                <a:srgbClr val="000000"/>
              </a:solidFill>
              <a:latin typeface="Arimo"/>
              <a:ea typeface="Arimo"/>
              <a:cs typeface="Arimo"/>
              <a:sym typeface="Arimo"/>
            </a:endParaRPr>
          </a:p>
          <a:p>
            <a:pPr algn="l">
              <a:lnSpc>
                <a:spcPts val="3499"/>
              </a:lnSpc>
            </a:pPr>
            <a:r>
              <a:rPr lang="en-US" sz="2499" b="1">
                <a:solidFill>
                  <a:srgbClr val="000000"/>
                </a:solidFill>
                <a:latin typeface="Arimo Bold"/>
                <a:ea typeface="Arimo Bold"/>
                <a:cs typeface="Arimo Bold"/>
                <a:sym typeface="Arimo Bold"/>
              </a:rPr>
              <a:t>Impact on Performance:</a:t>
            </a:r>
          </a:p>
          <a:p>
            <a:pPr marL="539749" lvl="1" indent="-269875" algn="l">
              <a:lnSpc>
                <a:spcPts val="3499"/>
              </a:lnSpc>
              <a:buFont typeface="Arial"/>
              <a:buChar char="•"/>
            </a:pPr>
            <a:r>
              <a:rPr lang="en-US" sz="2499">
                <a:solidFill>
                  <a:srgbClr val="000000"/>
                </a:solidFill>
                <a:latin typeface="Arimo"/>
                <a:ea typeface="Arimo"/>
                <a:cs typeface="Arimo"/>
                <a:sym typeface="Arimo"/>
              </a:rPr>
              <a:t>Imbalance leads to lower Precision, Recall, and F1-Scores for minority genres.</a:t>
            </a:r>
          </a:p>
          <a:p>
            <a:pPr algn="l">
              <a:lnSpc>
                <a:spcPts val="3499"/>
              </a:lnSpc>
            </a:pPr>
            <a:endParaRPr lang="en-US" sz="2499">
              <a:solidFill>
                <a:srgbClr val="000000"/>
              </a:solidFill>
              <a:latin typeface="Arimo"/>
              <a:ea typeface="Arimo"/>
              <a:cs typeface="Arimo"/>
              <a:sym typeface="Arimo"/>
            </a:endParaRPr>
          </a:p>
          <a:p>
            <a:pPr algn="l">
              <a:lnSpc>
                <a:spcPts val="3499"/>
              </a:lnSpc>
            </a:pPr>
            <a:r>
              <a:rPr lang="en-US" sz="2499" b="1">
                <a:solidFill>
                  <a:srgbClr val="000000"/>
                </a:solidFill>
                <a:latin typeface="Arimo Bold"/>
                <a:ea typeface="Arimo Bold"/>
                <a:cs typeface="Arimo Bold"/>
                <a:sym typeface="Arimo Bold"/>
              </a:rPr>
              <a:t>Solutions to Improve Performance:</a:t>
            </a:r>
          </a:p>
          <a:p>
            <a:pPr marL="539749" lvl="1" indent="-269875" algn="l">
              <a:lnSpc>
                <a:spcPts val="3499"/>
              </a:lnSpc>
              <a:buFont typeface="Arial"/>
              <a:buChar char="•"/>
            </a:pPr>
            <a:r>
              <a:rPr lang="en-US" sz="2499">
                <a:solidFill>
                  <a:srgbClr val="000000"/>
                </a:solidFill>
                <a:latin typeface="Arimo"/>
                <a:ea typeface="Arimo"/>
                <a:cs typeface="Arimo"/>
                <a:sym typeface="Arimo"/>
              </a:rPr>
              <a:t>Data Augmentation: Increase samples for minority genres by generating synthetic data.</a:t>
            </a:r>
          </a:p>
          <a:p>
            <a:pPr marL="539749" lvl="1" indent="-269875" algn="l">
              <a:lnSpc>
                <a:spcPts val="3499"/>
              </a:lnSpc>
              <a:buFont typeface="Arial"/>
              <a:buChar char="•"/>
            </a:pPr>
            <a:r>
              <a:rPr lang="en-US" sz="2499">
                <a:solidFill>
                  <a:srgbClr val="000000"/>
                </a:solidFill>
                <a:latin typeface="Arimo"/>
                <a:ea typeface="Arimo"/>
                <a:cs typeface="Arimo"/>
                <a:sym typeface="Arimo"/>
              </a:rPr>
              <a:t>Balanced Sampling: Ensure models train on a more balanced subset of data to improve generalization across all genres.</a:t>
            </a:r>
          </a:p>
          <a:p>
            <a:pPr algn="l">
              <a:lnSpc>
                <a:spcPts val="2800"/>
              </a:lnSpc>
            </a:pPr>
            <a:endParaRPr lang="en-US" sz="2499">
              <a:solidFill>
                <a:srgbClr val="000000"/>
              </a:solidFill>
              <a:latin typeface="Arimo"/>
              <a:ea typeface="Arimo"/>
              <a:cs typeface="Arimo"/>
              <a:sym typeface="Arimo"/>
            </a:endParaRPr>
          </a:p>
        </p:txBody>
      </p:sp>
      <p:sp>
        <p:nvSpPr>
          <p:cNvPr id="5" name="TextBox 5"/>
          <p:cNvSpPr txBox="1"/>
          <p:nvPr/>
        </p:nvSpPr>
        <p:spPr>
          <a:xfrm>
            <a:off x="632093" y="1475070"/>
            <a:ext cx="11054946" cy="455295"/>
          </a:xfrm>
          <a:prstGeom prst="rect">
            <a:avLst/>
          </a:prstGeom>
        </p:spPr>
        <p:txBody>
          <a:bodyPr lIns="0" tIns="0" rIns="0" bIns="0" rtlCol="0" anchor="t">
            <a:spAutoFit/>
          </a:bodyPr>
          <a:lstStyle/>
          <a:p>
            <a:pPr algn="l">
              <a:lnSpc>
                <a:spcPts val="3780"/>
              </a:lnSpc>
            </a:pPr>
            <a:r>
              <a:rPr lang="en-US" sz="2700">
                <a:solidFill>
                  <a:srgbClr val="000000"/>
                </a:solidFill>
                <a:latin typeface="League Spartan"/>
                <a:ea typeface="League Spartan"/>
                <a:cs typeface="League Spartan"/>
                <a:sym typeface="League Spartan"/>
              </a:rPr>
              <a:t>Imbalanced Dataset: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21609" y="1028700"/>
            <a:ext cx="3855432" cy="3855432"/>
          </a:xfrm>
          <a:custGeom>
            <a:avLst/>
            <a:gdLst/>
            <a:ahLst/>
            <a:cxnLst/>
            <a:rect l="l" t="t" r="r" b="b"/>
            <a:pathLst>
              <a:path w="3855432" h="3855432">
                <a:moveTo>
                  <a:pt x="0" y="0"/>
                </a:moveTo>
                <a:lnTo>
                  <a:pt x="3855433" y="0"/>
                </a:lnTo>
                <a:lnTo>
                  <a:pt x="3855433" y="3855432"/>
                </a:lnTo>
                <a:lnTo>
                  <a:pt x="0" y="3855432"/>
                </a:lnTo>
                <a:lnTo>
                  <a:pt x="0" y="0"/>
                </a:lnTo>
                <a:close/>
              </a:path>
            </a:pathLst>
          </a:custGeom>
          <a:blipFill>
            <a:blip r:embed="rId2"/>
            <a:stretch>
              <a:fillRect/>
            </a:stretch>
          </a:blipFill>
        </p:spPr>
        <p:txBody>
          <a:bodyPr/>
          <a:lstStyle/>
          <a:p>
            <a:endParaRPr lang="en-KR"/>
          </a:p>
        </p:txBody>
      </p:sp>
      <p:sp>
        <p:nvSpPr>
          <p:cNvPr id="3" name="Freeform 3"/>
          <p:cNvSpPr/>
          <p:nvPr/>
        </p:nvSpPr>
        <p:spPr>
          <a:xfrm>
            <a:off x="9789524" y="5371688"/>
            <a:ext cx="8119604" cy="3247841"/>
          </a:xfrm>
          <a:custGeom>
            <a:avLst/>
            <a:gdLst/>
            <a:ahLst/>
            <a:cxnLst/>
            <a:rect l="l" t="t" r="r" b="b"/>
            <a:pathLst>
              <a:path w="8119604" h="3247841">
                <a:moveTo>
                  <a:pt x="0" y="0"/>
                </a:moveTo>
                <a:lnTo>
                  <a:pt x="8119603" y="0"/>
                </a:lnTo>
                <a:lnTo>
                  <a:pt x="8119603" y="3247842"/>
                </a:lnTo>
                <a:lnTo>
                  <a:pt x="0" y="3247842"/>
                </a:lnTo>
                <a:lnTo>
                  <a:pt x="0" y="0"/>
                </a:lnTo>
                <a:close/>
              </a:path>
            </a:pathLst>
          </a:custGeom>
          <a:blipFill>
            <a:blip r:embed="rId3"/>
            <a:stretch>
              <a:fillRect/>
            </a:stretch>
          </a:blipFill>
        </p:spPr>
        <p:txBody>
          <a:bodyPr/>
          <a:lstStyle/>
          <a:p>
            <a:endParaRPr lang="en-KR"/>
          </a:p>
        </p:txBody>
      </p:sp>
      <p:sp>
        <p:nvSpPr>
          <p:cNvPr id="4" name="TextBox 4"/>
          <p:cNvSpPr txBox="1"/>
          <p:nvPr/>
        </p:nvSpPr>
        <p:spPr>
          <a:xfrm>
            <a:off x="632093"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Limitations and improvements</a:t>
            </a:r>
          </a:p>
        </p:txBody>
      </p:sp>
      <p:sp>
        <p:nvSpPr>
          <p:cNvPr id="5" name="TextBox 5"/>
          <p:cNvSpPr txBox="1"/>
          <p:nvPr/>
        </p:nvSpPr>
        <p:spPr>
          <a:xfrm>
            <a:off x="885630" y="2129377"/>
            <a:ext cx="8115300" cy="7362825"/>
          </a:xfrm>
          <a:prstGeom prst="rect">
            <a:avLst/>
          </a:prstGeom>
        </p:spPr>
        <p:txBody>
          <a:bodyPr lIns="0" tIns="0" rIns="0" bIns="0" rtlCol="0" anchor="t">
            <a:spAutoFit/>
          </a:bodyPr>
          <a:lstStyle/>
          <a:p>
            <a:pPr algn="l">
              <a:lnSpc>
                <a:spcPts val="3499"/>
              </a:lnSpc>
            </a:pPr>
            <a:r>
              <a:rPr lang="en-US" sz="2499" b="1" dirty="0">
                <a:solidFill>
                  <a:srgbClr val="000000"/>
                </a:solidFill>
                <a:latin typeface="Arimo Bold"/>
                <a:ea typeface="Arimo Bold"/>
                <a:cs typeface="Arimo Bold"/>
                <a:sym typeface="Arimo Bold"/>
              </a:rPr>
              <a:t>Pretrained ResNet50 Limitations:</a:t>
            </a:r>
          </a:p>
          <a:p>
            <a:pPr marL="539749" lvl="1" indent="-269875" algn="l">
              <a:lnSpc>
                <a:spcPts val="3499"/>
              </a:lnSpc>
              <a:buFont typeface="Arial"/>
              <a:buChar char="•"/>
            </a:pPr>
            <a:r>
              <a:rPr lang="en-US" sz="2499" dirty="0">
                <a:solidFill>
                  <a:srgbClr val="000000"/>
                </a:solidFill>
                <a:latin typeface="Arimo"/>
                <a:ea typeface="Arimo"/>
                <a:cs typeface="Arimo"/>
                <a:sym typeface="Arimo"/>
              </a:rPr>
              <a:t>ResNet50, trained on ImageNet, excels at general object recognition.</a:t>
            </a:r>
          </a:p>
          <a:p>
            <a:pPr marL="539749" lvl="1" indent="-269875" algn="l">
              <a:lnSpc>
                <a:spcPts val="3499"/>
              </a:lnSpc>
              <a:buFont typeface="Arial"/>
              <a:buChar char="•"/>
            </a:pPr>
            <a:r>
              <a:rPr lang="en-US" sz="2499" dirty="0">
                <a:solidFill>
                  <a:srgbClr val="000000"/>
                </a:solidFill>
                <a:latin typeface="Arimo"/>
                <a:ea typeface="Arimo"/>
                <a:cs typeface="Arimo"/>
                <a:sym typeface="Arimo"/>
              </a:rPr>
              <a:t>It may struggle to capture the nuanced stylistic details needed for art genre classification.</a:t>
            </a:r>
          </a:p>
          <a:p>
            <a:pPr algn="l">
              <a:lnSpc>
                <a:spcPts val="3499"/>
              </a:lnSpc>
            </a:pPr>
            <a:endParaRPr lang="en-US" sz="2499" dirty="0">
              <a:solidFill>
                <a:srgbClr val="000000"/>
              </a:solidFill>
              <a:latin typeface="Arimo"/>
              <a:ea typeface="Arimo"/>
              <a:cs typeface="Arimo"/>
              <a:sym typeface="Arimo"/>
            </a:endParaRPr>
          </a:p>
          <a:p>
            <a:pPr algn="l">
              <a:lnSpc>
                <a:spcPts val="3499"/>
              </a:lnSpc>
            </a:pPr>
            <a:r>
              <a:rPr lang="en-US" sz="2499" b="1" dirty="0">
                <a:solidFill>
                  <a:srgbClr val="000000"/>
                </a:solidFill>
                <a:latin typeface="Arimo Bold"/>
                <a:ea typeface="Arimo Bold"/>
                <a:cs typeface="Arimo Bold"/>
                <a:sym typeface="Arimo Bold"/>
              </a:rPr>
              <a:t>Feature Mismatch:</a:t>
            </a:r>
          </a:p>
          <a:p>
            <a:pPr marL="539749" lvl="1" indent="-269875" algn="l">
              <a:lnSpc>
                <a:spcPts val="3499"/>
              </a:lnSpc>
              <a:buFont typeface="Arial"/>
              <a:buChar char="•"/>
            </a:pPr>
            <a:r>
              <a:rPr lang="en-US" sz="2499" dirty="0">
                <a:solidFill>
                  <a:srgbClr val="000000"/>
                </a:solidFill>
                <a:latin typeface="Arimo"/>
                <a:ea typeface="Arimo"/>
                <a:cs typeface="Arimo"/>
                <a:sym typeface="Arimo"/>
              </a:rPr>
              <a:t>Extracted features may not fully align with the specific requirements of art classification tasks.</a:t>
            </a:r>
          </a:p>
          <a:p>
            <a:pPr algn="l">
              <a:lnSpc>
                <a:spcPts val="3499"/>
              </a:lnSpc>
            </a:pPr>
            <a:endParaRPr lang="en-US" sz="2499" dirty="0">
              <a:solidFill>
                <a:srgbClr val="000000"/>
              </a:solidFill>
              <a:latin typeface="Arimo"/>
              <a:ea typeface="Arimo"/>
              <a:cs typeface="Arimo"/>
              <a:sym typeface="Arimo"/>
            </a:endParaRPr>
          </a:p>
          <a:p>
            <a:pPr algn="l">
              <a:lnSpc>
                <a:spcPts val="3499"/>
              </a:lnSpc>
            </a:pPr>
            <a:r>
              <a:rPr lang="en-US" sz="2499" b="1" dirty="0">
                <a:solidFill>
                  <a:srgbClr val="000000"/>
                </a:solidFill>
                <a:latin typeface="Arimo Bold"/>
                <a:ea typeface="Arimo Bold"/>
                <a:cs typeface="Arimo Bold"/>
                <a:sym typeface="Arimo Bold"/>
              </a:rPr>
              <a:t>Performance Improvement Strategies:</a:t>
            </a:r>
          </a:p>
          <a:p>
            <a:pPr marL="539749" lvl="1" indent="-269875" algn="l">
              <a:lnSpc>
                <a:spcPts val="3499"/>
              </a:lnSpc>
              <a:buFont typeface="Arial"/>
              <a:buChar char="•"/>
            </a:pPr>
            <a:r>
              <a:rPr lang="en-US" sz="2499" dirty="0">
                <a:solidFill>
                  <a:srgbClr val="000000"/>
                </a:solidFill>
                <a:latin typeface="Arimo"/>
                <a:ea typeface="Arimo"/>
                <a:cs typeface="Arimo"/>
                <a:sym typeface="Arimo"/>
              </a:rPr>
              <a:t>Fine-Tuning: Retrain ResNet50 on domain-specific art datasets to better capture stylistic features.</a:t>
            </a:r>
          </a:p>
          <a:p>
            <a:pPr marL="539749" lvl="1" indent="-269875" algn="l">
              <a:lnSpc>
                <a:spcPts val="3499"/>
              </a:lnSpc>
              <a:buFont typeface="Arial"/>
              <a:buChar char="•"/>
            </a:pPr>
            <a:r>
              <a:rPr lang="en-US" sz="2499" dirty="0">
                <a:solidFill>
                  <a:srgbClr val="000000"/>
                </a:solidFill>
                <a:latin typeface="Arimo"/>
                <a:ea typeface="Arimo"/>
                <a:cs typeface="Arimo"/>
                <a:sym typeface="Arimo"/>
              </a:rPr>
              <a:t>Attention Mechanisms: Integrate attention techniques to help the model focus on important stylistic details.</a:t>
            </a:r>
          </a:p>
          <a:p>
            <a:pPr algn="l">
              <a:lnSpc>
                <a:spcPts val="3499"/>
              </a:lnSpc>
            </a:pPr>
            <a:endParaRPr lang="en-US" sz="2499" dirty="0">
              <a:solidFill>
                <a:srgbClr val="000000"/>
              </a:solidFill>
              <a:latin typeface="Arimo"/>
              <a:ea typeface="Arimo"/>
              <a:cs typeface="Arimo"/>
              <a:sym typeface="Arimo"/>
            </a:endParaRPr>
          </a:p>
          <a:p>
            <a:pPr algn="l">
              <a:lnSpc>
                <a:spcPts val="2800"/>
              </a:lnSpc>
            </a:pPr>
            <a:endParaRPr lang="en-US" sz="2499" dirty="0">
              <a:solidFill>
                <a:srgbClr val="000000"/>
              </a:solidFill>
              <a:latin typeface="Arimo"/>
              <a:ea typeface="Arimo"/>
              <a:cs typeface="Arimo"/>
              <a:sym typeface="Arimo"/>
            </a:endParaRPr>
          </a:p>
        </p:txBody>
      </p:sp>
      <p:sp>
        <p:nvSpPr>
          <p:cNvPr id="6" name="TextBox 6"/>
          <p:cNvSpPr txBox="1"/>
          <p:nvPr/>
        </p:nvSpPr>
        <p:spPr>
          <a:xfrm>
            <a:off x="632093" y="1503967"/>
            <a:ext cx="11054946" cy="455295"/>
          </a:xfrm>
          <a:prstGeom prst="rect">
            <a:avLst/>
          </a:prstGeom>
        </p:spPr>
        <p:txBody>
          <a:bodyPr lIns="0" tIns="0" rIns="0" bIns="0" rtlCol="0" anchor="t">
            <a:spAutoFit/>
          </a:bodyPr>
          <a:lstStyle/>
          <a:p>
            <a:pPr algn="l">
              <a:lnSpc>
                <a:spcPts val="3780"/>
              </a:lnSpc>
            </a:pPr>
            <a:r>
              <a:rPr lang="en-US" sz="2700">
                <a:solidFill>
                  <a:srgbClr val="000000"/>
                </a:solidFill>
                <a:latin typeface="League Spartan"/>
                <a:ea typeface="League Spartan"/>
                <a:cs typeface="League Spartan"/>
                <a:sym typeface="League Spartan"/>
              </a:rPr>
              <a:t>Imperfect Feature Extraction with ResNet50: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54863" y="4659313"/>
            <a:ext cx="3578275"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Spartan"/>
                <a:ea typeface="League Spartan"/>
                <a:cs typeface="League Spartan"/>
                <a:sym typeface="League Spartan"/>
              </a:rPr>
              <a:t>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87039" y="2031294"/>
            <a:ext cx="5142550" cy="6224412"/>
          </a:xfrm>
          <a:custGeom>
            <a:avLst/>
            <a:gdLst/>
            <a:ahLst/>
            <a:cxnLst/>
            <a:rect l="l" t="t" r="r" b="b"/>
            <a:pathLst>
              <a:path w="5142550" h="6224412">
                <a:moveTo>
                  <a:pt x="0" y="0"/>
                </a:moveTo>
                <a:lnTo>
                  <a:pt x="5142549" y="0"/>
                </a:lnTo>
                <a:lnTo>
                  <a:pt x="5142549" y="6224412"/>
                </a:lnTo>
                <a:lnTo>
                  <a:pt x="0" y="6224412"/>
                </a:lnTo>
                <a:lnTo>
                  <a:pt x="0" y="0"/>
                </a:lnTo>
                <a:close/>
              </a:path>
            </a:pathLst>
          </a:custGeom>
          <a:blipFill>
            <a:blip r:embed="rId2"/>
            <a:stretch>
              <a:fillRect/>
            </a:stretch>
          </a:blipFill>
        </p:spPr>
        <p:txBody>
          <a:bodyPr/>
          <a:lstStyle/>
          <a:p>
            <a:endParaRPr lang="en-KR"/>
          </a:p>
        </p:txBody>
      </p:sp>
      <p:sp>
        <p:nvSpPr>
          <p:cNvPr id="3" name="TextBox 3"/>
          <p:cNvSpPr txBox="1"/>
          <p:nvPr/>
        </p:nvSpPr>
        <p:spPr>
          <a:xfrm>
            <a:off x="632093" y="504825"/>
            <a:ext cx="11054946"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Conclusion </a:t>
            </a:r>
          </a:p>
        </p:txBody>
      </p:sp>
      <p:sp>
        <p:nvSpPr>
          <p:cNvPr id="4" name="TextBox 4"/>
          <p:cNvSpPr txBox="1"/>
          <p:nvPr/>
        </p:nvSpPr>
        <p:spPr>
          <a:xfrm>
            <a:off x="764295" y="1753807"/>
            <a:ext cx="10072779" cy="7801607"/>
          </a:xfrm>
          <a:prstGeom prst="rect">
            <a:avLst/>
          </a:prstGeom>
        </p:spPr>
        <p:txBody>
          <a:bodyPr lIns="0" tIns="0" rIns="0" bIns="0" rtlCol="0" anchor="t">
            <a:spAutoFit/>
          </a:bodyPr>
          <a:lstStyle/>
          <a:p>
            <a:pPr algn="l">
              <a:lnSpc>
                <a:spcPts val="3312"/>
              </a:lnSpc>
            </a:pPr>
            <a:r>
              <a:rPr lang="en-US" sz="2366" b="1" dirty="0">
                <a:solidFill>
                  <a:srgbClr val="000000"/>
                </a:solidFill>
                <a:latin typeface="Arimo Bold"/>
                <a:ea typeface="Arimo Bold"/>
                <a:cs typeface="Arimo Bold"/>
                <a:sym typeface="Arimo Bold"/>
              </a:rPr>
              <a:t>Research Implications:</a:t>
            </a:r>
          </a:p>
          <a:p>
            <a:pPr marL="510887" lvl="1" indent="-255444" algn="l">
              <a:lnSpc>
                <a:spcPts val="3312"/>
              </a:lnSpc>
              <a:buFont typeface="Arial"/>
              <a:buChar char="•"/>
            </a:pPr>
            <a:r>
              <a:rPr lang="en-US" sz="2366" dirty="0">
                <a:solidFill>
                  <a:srgbClr val="000000"/>
                </a:solidFill>
                <a:latin typeface="Arimo"/>
                <a:ea typeface="Arimo"/>
                <a:cs typeface="Arimo"/>
                <a:sym typeface="Arimo"/>
              </a:rPr>
              <a:t>Demonstrates the potential of machine learning for art genre classification.</a:t>
            </a:r>
          </a:p>
          <a:p>
            <a:pPr marL="510887" lvl="1" indent="-255444" algn="l">
              <a:lnSpc>
                <a:spcPts val="3312"/>
              </a:lnSpc>
              <a:buFont typeface="Arial"/>
              <a:buChar char="•"/>
            </a:pPr>
            <a:r>
              <a:rPr lang="en-US" sz="2366" dirty="0">
                <a:solidFill>
                  <a:srgbClr val="000000"/>
                </a:solidFill>
                <a:latin typeface="Arimo"/>
                <a:ea typeface="Arimo"/>
                <a:cs typeface="Arimo"/>
                <a:sym typeface="Arimo"/>
              </a:rPr>
              <a:t>Shows that Boosted Neural Networks (BNN) provide the best accuracy (73.43%) through ensemble learning, while Simple Neural Networks (SNN) offer efficiency and practicality.</a:t>
            </a:r>
          </a:p>
          <a:p>
            <a:pPr algn="l">
              <a:lnSpc>
                <a:spcPts val="3312"/>
              </a:lnSpc>
            </a:pPr>
            <a:endParaRPr lang="en-US" sz="2366" dirty="0">
              <a:solidFill>
                <a:srgbClr val="000000"/>
              </a:solidFill>
              <a:latin typeface="Arimo"/>
              <a:ea typeface="Arimo"/>
              <a:cs typeface="Arimo"/>
              <a:sym typeface="Arimo"/>
            </a:endParaRPr>
          </a:p>
          <a:p>
            <a:pPr algn="l">
              <a:lnSpc>
                <a:spcPts val="3312"/>
              </a:lnSpc>
            </a:pPr>
            <a:r>
              <a:rPr lang="en-US" sz="2366" b="1" dirty="0">
                <a:solidFill>
                  <a:srgbClr val="000000"/>
                </a:solidFill>
                <a:latin typeface="Arimo Bold"/>
                <a:ea typeface="Arimo Bold"/>
                <a:cs typeface="Arimo Bold"/>
                <a:sym typeface="Arimo Bold"/>
              </a:rPr>
              <a:t>Future Directions:</a:t>
            </a:r>
          </a:p>
          <a:p>
            <a:pPr marL="510887" lvl="1" indent="-255444" algn="l">
              <a:lnSpc>
                <a:spcPts val="3312"/>
              </a:lnSpc>
              <a:buFont typeface="Arial"/>
              <a:buChar char="•"/>
            </a:pPr>
            <a:r>
              <a:rPr lang="en-US" sz="2366" dirty="0">
                <a:solidFill>
                  <a:srgbClr val="000000"/>
                </a:solidFill>
                <a:latin typeface="Arimo"/>
                <a:ea typeface="Arimo"/>
                <a:cs typeface="Arimo"/>
                <a:sym typeface="Arimo"/>
              </a:rPr>
              <a:t>Address Dataset Imbalance: Use balanced sampling or data augmentation to improve performance for underrepresented genres.</a:t>
            </a:r>
          </a:p>
          <a:p>
            <a:pPr marL="510887" lvl="1" indent="-255444" algn="l">
              <a:lnSpc>
                <a:spcPts val="3312"/>
              </a:lnSpc>
              <a:buFont typeface="Arial"/>
              <a:buChar char="•"/>
            </a:pPr>
            <a:r>
              <a:rPr lang="en-US" sz="2366" dirty="0">
                <a:solidFill>
                  <a:srgbClr val="000000"/>
                </a:solidFill>
                <a:latin typeface="Arimo"/>
                <a:ea typeface="Arimo"/>
                <a:cs typeface="Arimo"/>
                <a:sym typeface="Arimo"/>
              </a:rPr>
              <a:t>Domain-Specific Fine-Tuning: Adapt ResNet50 to art datasets for better feature extraction.</a:t>
            </a:r>
          </a:p>
          <a:p>
            <a:pPr algn="l">
              <a:lnSpc>
                <a:spcPts val="3312"/>
              </a:lnSpc>
            </a:pPr>
            <a:endParaRPr lang="en-US" sz="2366" dirty="0">
              <a:solidFill>
                <a:srgbClr val="000000"/>
              </a:solidFill>
              <a:latin typeface="Arimo"/>
              <a:ea typeface="Arimo"/>
              <a:cs typeface="Arimo"/>
              <a:sym typeface="Arimo"/>
            </a:endParaRPr>
          </a:p>
          <a:p>
            <a:pPr algn="l">
              <a:lnSpc>
                <a:spcPts val="3312"/>
              </a:lnSpc>
            </a:pPr>
            <a:r>
              <a:rPr lang="en-US" sz="2366" b="1" dirty="0">
                <a:solidFill>
                  <a:srgbClr val="000000"/>
                </a:solidFill>
                <a:latin typeface="Arimo Bold"/>
                <a:ea typeface="Arimo Bold"/>
                <a:cs typeface="Arimo Bold"/>
                <a:sym typeface="Arimo Bold"/>
              </a:rPr>
              <a:t>Broader Impact:</a:t>
            </a:r>
          </a:p>
          <a:p>
            <a:pPr marL="510887" lvl="1" indent="-255444" algn="l">
              <a:lnSpc>
                <a:spcPts val="3312"/>
              </a:lnSpc>
              <a:buFont typeface="Arial"/>
              <a:buChar char="•"/>
            </a:pPr>
            <a:r>
              <a:rPr lang="en-US" sz="2366" dirty="0">
                <a:solidFill>
                  <a:srgbClr val="000000"/>
                </a:solidFill>
                <a:latin typeface="Arimo"/>
                <a:ea typeface="Arimo"/>
                <a:cs typeface="Arimo"/>
                <a:sym typeface="Arimo"/>
              </a:rPr>
              <a:t>Machine learning can support art education, digital curation, and the preservation of cultural heritage by enabling efficient and accurate art classification.</a:t>
            </a:r>
          </a:p>
          <a:p>
            <a:pPr algn="l">
              <a:lnSpc>
                <a:spcPts val="3312"/>
              </a:lnSpc>
            </a:pPr>
            <a:endParaRPr lang="en-US" sz="2366" dirty="0">
              <a:solidFill>
                <a:srgbClr val="000000"/>
              </a:solidFill>
              <a:latin typeface="Arimo"/>
              <a:ea typeface="Arimo"/>
              <a:cs typeface="Arimo"/>
              <a:sym typeface="Arimo"/>
            </a:endParaRPr>
          </a:p>
          <a:p>
            <a:pPr algn="l">
              <a:lnSpc>
                <a:spcPts val="2650"/>
              </a:lnSpc>
            </a:pPr>
            <a:endParaRPr lang="en-US" sz="2366" dirty="0">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7393" y="1622546"/>
            <a:ext cx="7041907" cy="7041907"/>
          </a:xfrm>
          <a:custGeom>
            <a:avLst/>
            <a:gdLst/>
            <a:ahLst/>
            <a:cxnLst/>
            <a:rect l="l" t="t" r="r" b="b"/>
            <a:pathLst>
              <a:path w="7041907" h="7041907">
                <a:moveTo>
                  <a:pt x="0" y="0"/>
                </a:moveTo>
                <a:lnTo>
                  <a:pt x="7041907" y="0"/>
                </a:lnTo>
                <a:lnTo>
                  <a:pt x="7041907" y="7041908"/>
                </a:lnTo>
                <a:lnTo>
                  <a:pt x="0" y="7041908"/>
                </a:lnTo>
                <a:lnTo>
                  <a:pt x="0" y="0"/>
                </a:lnTo>
                <a:close/>
              </a:path>
            </a:pathLst>
          </a:custGeom>
          <a:blipFill>
            <a:blip r:embed="rId2"/>
            <a:stretch>
              <a:fillRect/>
            </a:stretch>
          </a:blipFill>
        </p:spPr>
        <p:txBody>
          <a:bodyPr/>
          <a:lstStyle/>
          <a:p>
            <a:endParaRPr lang="en-KR"/>
          </a:p>
        </p:txBody>
      </p:sp>
      <p:sp>
        <p:nvSpPr>
          <p:cNvPr id="3" name="TextBox 3"/>
          <p:cNvSpPr txBox="1"/>
          <p:nvPr/>
        </p:nvSpPr>
        <p:spPr>
          <a:xfrm>
            <a:off x="0" y="516458"/>
            <a:ext cx="6134100" cy="952184"/>
          </a:xfrm>
          <a:prstGeom prst="rect">
            <a:avLst/>
          </a:prstGeom>
        </p:spPr>
        <p:txBody>
          <a:bodyPr wrap="square" lIns="0" tIns="0" rIns="0" bIns="0" rtlCol="0" anchor="t">
            <a:spAutoFit/>
          </a:bodyPr>
          <a:lstStyle/>
          <a:p>
            <a:pPr algn="ctr">
              <a:lnSpc>
                <a:spcPts val="7699"/>
              </a:lnSpc>
            </a:pPr>
            <a:r>
              <a:rPr lang="en-US" sz="5499" dirty="0">
                <a:solidFill>
                  <a:srgbClr val="000000"/>
                </a:solidFill>
                <a:latin typeface="League Spartan"/>
                <a:ea typeface="League Spartan"/>
                <a:cs typeface="League Spartan"/>
                <a:sym typeface="League Spartan"/>
              </a:rPr>
              <a:t>Introduction</a:t>
            </a:r>
          </a:p>
        </p:txBody>
      </p:sp>
      <p:sp>
        <p:nvSpPr>
          <p:cNvPr id="4" name="TextBox 4"/>
          <p:cNvSpPr txBox="1"/>
          <p:nvPr/>
        </p:nvSpPr>
        <p:spPr>
          <a:xfrm>
            <a:off x="1028700" y="1498721"/>
            <a:ext cx="9845179" cy="1527810"/>
          </a:xfrm>
          <a:prstGeom prst="rect">
            <a:avLst/>
          </a:prstGeom>
        </p:spPr>
        <p:txBody>
          <a:bodyPr lIns="0" tIns="0" rIns="0" bIns="0" rtlCol="0" anchor="t">
            <a:spAutoFit/>
          </a:bodyPr>
          <a:lstStyle/>
          <a:p>
            <a:pPr algn="l">
              <a:lnSpc>
                <a:spcPts val="5249"/>
              </a:lnSpc>
            </a:pPr>
            <a:r>
              <a:rPr lang="en-US" sz="3499" b="1" dirty="0">
                <a:solidFill>
                  <a:srgbClr val="000000"/>
                </a:solidFill>
                <a:latin typeface="Arimo Bold"/>
                <a:ea typeface="Arimo Bold"/>
                <a:cs typeface="Arimo Bold"/>
                <a:sym typeface="Arimo Bold"/>
              </a:rPr>
              <a:t>Project Objective</a:t>
            </a:r>
          </a:p>
          <a:p>
            <a:pPr marL="496567" lvl="1" indent="-248284" algn="l">
              <a:lnSpc>
                <a:spcPts val="3449"/>
              </a:lnSpc>
              <a:buFont typeface="Arial"/>
              <a:buChar char="•"/>
            </a:pPr>
            <a:r>
              <a:rPr lang="en-US" sz="2299" dirty="0">
                <a:solidFill>
                  <a:srgbClr val="000000"/>
                </a:solidFill>
                <a:latin typeface="Arimo"/>
                <a:ea typeface="Arimo"/>
                <a:cs typeface="Arimo"/>
                <a:sym typeface="Arimo"/>
              </a:rPr>
              <a:t>Classify paintings into artistic genres using machine learning.</a:t>
            </a:r>
          </a:p>
          <a:p>
            <a:pPr marL="496567" lvl="1" indent="-248284" algn="l">
              <a:lnSpc>
                <a:spcPts val="3449"/>
              </a:lnSpc>
              <a:buFont typeface="Arial"/>
              <a:buChar char="•"/>
            </a:pPr>
            <a:r>
              <a:rPr lang="en-US" sz="2299" dirty="0">
                <a:solidFill>
                  <a:srgbClr val="000000"/>
                </a:solidFill>
                <a:latin typeface="Arimo"/>
                <a:ea typeface="Arimo"/>
                <a:cs typeface="Arimo"/>
                <a:sym typeface="Arimo"/>
              </a:rPr>
              <a:t>Focus on stylistic patterns over artist identification.</a:t>
            </a:r>
          </a:p>
        </p:txBody>
      </p:sp>
      <p:sp>
        <p:nvSpPr>
          <p:cNvPr id="5" name="TextBox 5"/>
          <p:cNvSpPr txBox="1"/>
          <p:nvPr/>
        </p:nvSpPr>
        <p:spPr>
          <a:xfrm>
            <a:off x="1028700" y="3246120"/>
            <a:ext cx="8391517" cy="3242310"/>
          </a:xfrm>
          <a:prstGeom prst="rect">
            <a:avLst/>
          </a:prstGeom>
        </p:spPr>
        <p:txBody>
          <a:bodyPr lIns="0" tIns="0" rIns="0" bIns="0" rtlCol="0" anchor="t">
            <a:spAutoFit/>
          </a:bodyPr>
          <a:lstStyle/>
          <a:p>
            <a:pPr algn="l">
              <a:lnSpc>
                <a:spcPts val="5249"/>
              </a:lnSpc>
            </a:pPr>
            <a:r>
              <a:rPr lang="en-US" sz="3499" b="1" dirty="0">
                <a:solidFill>
                  <a:srgbClr val="000000"/>
                </a:solidFill>
                <a:latin typeface="Arimo Bold"/>
                <a:ea typeface="Arimo Bold"/>
                <a:cs typeface="Arimo Bold"/>
                <a:sym typeface="Arimo Bold"/>
              </a:rPr>
              <a:t>Our Approach</a:t>
            </a:r>
          </a:p>
          <a:p>
            <a:pPr marL="496567" lvl="1" indent="-248284" algn="l">
              <a:lnSpc>
                <a:spcPts val="3449"/>
              </a:lnSpc>
              <a:buFont typeface="Arial"/>
              <a:buChar char="•"/>
            </a:pPr>
            <a:r>
              <a:rPr lang="en-US" sz="2299" b="1" dirty="0">
                <a:solidFill>
                  <a:srgbClr val="000000"/>
                </a:solidFill>
                <a:latin typeface="Arimo Bold"/>
                <a:ea typeface="Arimo Bold"/>
                <a:cs typeface="Arimo Bold"/>
                <a:sym typeface="Arimo Bold"/>
              </a:rPr>
              <a:t>Simple Neural Network (SNN)</a:t>
            </a:r>
            <a:r>
              <a:rPr lang="en-US" sz="2299" dirty="0">
                <a:solidFill>
                  <a:srgbClr val="000000"/>
                </a:solidFill>
                <a:latin typeface="Arimo"/>
                <a:ea typeface="Arimo"/>
                <a:cs typeface="Arimo"/>
                <a:sym typeface="Arimo"/>
              </a:rPr>
              <a:t> </a:t>
            </a:r>
          </a:p>
          <a:p>
            <a:pPr algn="l">
              <a:lnSpc>
                <a:spcPts val="3449"/>
              </a:lnSpc>
            </a:pPr>
            <a:r>
              <a:rPr lang="en-US" sz="2299" dirty="0">
                <a:solidFill>
                  <a:srgbClr val="000000"/>
                </a:solidFill>
                <a:latin typeface="Arimo"/>
                <a:ea typeface="Arimo"/>
                <a:cs typeface="Arimo"/>
                <a:sym typeface="Arimo"/>
              </a:rPr>
              <a:t>      – Baseline model with straightforward architecture.</a:t>
            </a:r>
          </a:p>
          <a:p>
            <a:pPr marL="496567" lvl="1" indent="-248284" algn="l">
              <a:lnSpc>
                <a:spcPts val="3449"/>
              </a:lnSpc>
              <a:buFont typeface="Arial"/>
              <a:buChar char="•"/>
            </a:pPr>
            <a:r>
              <a:rPr lang="en-US" sz="2299" b="1" dirty="0">
                <a:solidFill>
                  <a:srgbClr val="000000"/>
                </a:solidFill>
                <a:latin typeface="Arimo Bold"/>
                <a:ea typeface="Arimo Bold"/>
                <a:cs typeface="Arimo Bold"/>
                <a:sym typeface="Arimo Bold"/>
              </a:rPr>
              <a:t>Boosted Neural Network (BNN)</a:t>
            </a:r>
            <a:r>
              <a:rPr lang="en-US" sz="2299" dirty="0">
                <a:solidFill>
                  <a:srgbClr val="000000"/>
                </a:solidFill>
                <a:latin typeface="Arimo"/>
                <a:ea typeface="Arimo"/>
                <a:cs typeface="Arimo"/>
                <a:sym typeface="Arimo"/>
              </a:rPr>
              <a:t> </a:t>
            </a:r>
          </a:p>
          <a:p>
            <a:pPr algn="l">
              <a:lnSpc>
                <a:spcPts val="3449"/>
              </a:lnSpc>
            </a:pPr>
            <a:r>
              <a:rPr lang="en-US" sz="2299" dirty="0">
                <a:solidFill>
                  <a:srgbClr val="000000"/>
                </a:solidFill>
                <a:latin typeface="Arimo"/>
                <a:ea typeface="Arimo"/>
                <a:cs typeface="Arimo"/>
                <a:sym typeface="Arimo"/>
              </a:rPr>
              <a:t>      – Ensemble method to correct misclassification.</a:t>
            </a:r>
          </a:p>
          <a:p>
            <a:pPr marL="496567" lvl="1" indent="-248284" algn="l">
              <a:lnSpc>
                <a:spcPts val="3449"/>
              </a:lnSpc>
              <a:buFont typeface="Arial"/>
              <a:buChar char="•"/>
            </a:pPr>
            <a:r>
              <a:rPr lang="en-US" sz="2299" b="1" dirty="0">
                <a:solidFill>
                  <a:srgbClr val="000000"/>
                </a:solidFill>
                <a:latin typeface="Arimo Bold"/>
                <a:ea typeface="Arimo Bold"/>
                <a:cs typeface="Arimo Bold"/>
                <a:sym typeface="Arimo Bold"/>
              </a:rPr>
              <a:t>SNN with Adam Optimizer</a:t>
            </a:r>
            <a:r>
              <a:rPr lang="en-US" sz="2299" dirty="0">
                <a:solidFill>
                  <a:srgbClr val="000000"/>
                </a:solidFill>
                <a:latin typeface="Arimo"/>
                <a:ea typeface="Arimo"/>
                <a:cs typeface="Arimo"/>
                <a:sym typeface="Arimo"/>
              </a:rPr>
              <a:t> </a:t>
            </a:r>
          </a:p>
          <a:p>
            <a:pPr algn="l">
              <a:lnSpc>
                <a:spcPts val="3449"/>
              </a:lnSpc>
            </a:pPr>
            <a:r>
              <a:rPr lang="en-US" sz="2299" dirty="0">
                <a:solidFill>
                  <a:srgbClr val="000000"/>
                </a:solidFill>
                <a:latin typeface="Arimo"/>
                <a:ea typeface="Arimo"/>
                <a:cs typeface="Arimo"/>
                <a:sym typeface="Arimo"/>
              </a:rPr>
              <a:t>      – Adaptive learning rate for improved convergence.</a:t>
            </a:r>
          </a:p>
        </p:txBody>
      </p:sp>
      <p:sp>
        <p:nvSpPr>
          <p:cNvPr id="6" name="TextBox 6"/>
          <p:cNvSpPr txBox="1"/>
          <p:nvPr/>
        </p:nvSpPr>
        <p:spPr>
          <a:xfrm>
            <a:off x="1028700" y="6708018"/>
            <a:ext cx="8391517" cy="1956435"/>
          </a:xfrm>
          <a:prstGeom prst="rect">
            <a:avLst/>
          </a:prstGeom>
        </p:spPr>
        <p:txBody>
          <a:bodyPr lIns="0" tIns="0" rIns="0" bIns="0" rtlCol="0" anchor="t">
            <a:spAutoFit/>
          </a:bodyPr>
          <a:lstStyle/>
          <a:p>
            <a:pPr algn="l">
              <a:lnSpc>
                <a:spcPts val="5249"/>
              </a:lnSpc>
            </a:pPr>
            <a:r>
              <a:rPr lang="en-US" sz="3499" b="1">
                <a:solidFill>
                  <a:srgbClr val="000000"/>
                </a:solidFill>
                <a:latin typeface="Arimo Bold"/>
                <a:ea typeface="Arimo Bold"/>
                <a:cs typeface="Arimo Bold"/>
                <a:sym typeface="Arimo Bold"/>
              </a:rPr>
              <a:t>Significance</a:t>
            </a:r>
          </a:p>
          <a:p>
            <a:pPr marL="496567" lvl="1" indent="-248284" algn="l">
              <a:lnSpc>
                <a:spcPts val="3449"/>
              </a:lnSpc>
              <a:buFont typeface="Arial"/>
              <a:buChar char="•"/>
            </a:pPr>
            <a:r>
              <a:rPr lang="en-US" sz="2299" b="1">
                <a:solidFill>
                  <a:srgbClr val="000000"/>
                </a:solidFill>
                <a:latin typeface="Arimo Bold"/>
                <a:ea typeface="Arimo Bold"/>
                <a:cs typeface="Arimo Bold"/>
                <a:sym typeface="Arimo Bold"/>
              </a:rPr>
              <a:t>Art Education:</a:t>
            </a:r>
            <a:r>
              <a:rPr lang="en-US" sz="2299">
                <a:solidFill>
                  <a:srgbClr val="000000"/>
                </a:solidFill>
                <a:latin typeface="Arimo"/>
                <a:ea typeface="Arimo"/>
                <a:cs typeface="Arimo"/>
                <a:sym typeface="Arimo"/>
              </a:rPr>
              <a:t> Tools for learning and exploring art styles.</a:t>
            </a:r>
          </a:p>
          <a:p>
            <a:pPr marL="496567" lvl="1" indent="-248284" algn="l">
              <a:lnSpc>
                <a:spcPts val="3449"/>
              </a:lnSpc>
              <a:buFont typeface="Arial"/>
              <a:buChar char="•"/>
            </a:pPr>
            <a:r>
              <a:rPr lang="en-US" sz="2299" b="1">
                <a:solidFill>
                  <a:srgbClr val="000000"/>
                </a:solidFill>
                <a:latin typeface="Arimo Bold"/>
                <a:ea typeface="Arimo Bold"/>
                <a:cs typeface="Arimo Bold"/>
                <a:sym typeface="Arimo Bold"/>
              </a:rPr>
              <a:t>Digital Curation:</a:t>
            </a:r>
            <a:r>
              <a:rPr lang="en-US" sz="2299">
                <a:solidFill>
                  <a:srgbClr val="000000"/>
                </a:solidFill>
                <a:latin typeface="Arimo"/>
                <a:ea typeface="Arimo"/>
                <a:cs typeface="Arimo"/>
                <a:sym typeface="Arimo"/>
              </a:rPr>
              <a:t> Efficient organization of art collections for professionals and enthusaiasts.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8141" y="917282"/>
            <a:ext cx="12151717" cy="3296153"/>
          </a:xfrm>
          <a:custGeom>
            <a:avLst/>
            <a:gdLst/>
            <a:ahLst/>
            <a:cxnLst/>
            <a:rect l="l" t="t" r="r" b="b"/>
            <a:pathLst>
              <a:path w="12151717" h="3296153">
                <a:moveTo>
                  <a:pt x="0" y="0"/>
                </a:moveTo>
                <a:lnTo>
                  <a:pt x="12151718" y="0"/>
                </a:lnTo>
                <a:lnTo>
                  <a:pt x="12151718" y="3296153"/>
                </a:lnTo>
                <a:lnTo>
                  <a:pt x="0" y="3296153"/>
                </a:lnTo>
                <a:lnTo>
                  <a:pt x="0" y="0"/>
                </a:lnTo>
                <a:close/>
              </a:path>
            </a:pathLst>
          </a:custGeom>
          <a:blipFill>
            <a:blip r:embed="rId3"/>
            <a:stretch>
              <a:fillRect/>
            </a:stretch>
          </a:blipFill>
        </p:spPr>
        <p:txBody>
          <a:bodyPr/>
          <a:lstStyle/>
          <a:p>
            <a:endParaRPr lang="en-KR"/>
          </a:p>
        </p:txBody>
      </p:sp>
      <p:sp>
        <p:nvSpPr>
          <p:cNvPr id="3" name="Freeform 3"/>
          <p:cNvSpPr/>
          <p:nvPr/>
        </p:nvSpPr>
        <p:spPr>
          <a:xfrm>
            <a:off x="4668749" y="5954002"/>
            <a:ext cx="3345828" cy="2987347"/>
          </a:xfrm>
          <a:custGeom>
            <a:avLst/>
            <a:gdLst/>
            <a:ahLst/>
            <a:cxnLst/>
            <a:rect l="l" t="t" r="r" b="b"/>
            <a:pathLst>
              <a:path w="3345828" h="2987347">
                <a:moveTo>
                  <a:pt x="0" y="0"/>
                </a:moveTo>
                <a:lnTo>
                  <a:pt x="3345829" y="0"/>
                </a:lnTo>
                <a:lnTo>
                  <a:pt x="3345829" y="2987347"/>
                </a:lnTo>
                <a:lnTo>
                  <a:pt x="0" y="2987347"/>
                </a:lnTo>
                <a:lnTo>
                  <a:pt x="0" y="0"/>
                </a:lnTo>
                <a:close/>
              </a:path>
            </a:pathLst>
          </a:custGeom>
          <a:blipFill>
            <a:blip r:embed="rId4"/>
            <a:stretch>
              <a:fillRect/>
            </a:stretch>
          </a:blipFill>
        </p:spPr>
        <p:txBody>
          <a:bodyPr/>
          <a:lstStyle/>
          <a:p>
            <a:endParaRPr lang="en-KR"/>
          </a:p>
        </p:txBody>
      </p:sp>
      <p:sp>
        <p:nvSpPr>
          <p:cNvPr id="4" name="Freeform 4"/>
          <p:cNvSpPr/>
          <p:nvPr/>
        </p:nvSpPr>
        <p:spPr>
          <a:xfrm>
            <a:off x="9368025" y="4827749"/>
            <a:ext cx="4251226" cy="4783376"/>
          </a:xfrm>
          <a:custGeom>
            <a:avLst/>
            <a:gdLst/>
            <a:ahLst/>
            <a:cxnLst/>
            <a:rect l="l" t="t" r="r" b="b"/>
            <a:pathLst>
              <a:path w="4251226" h="4783376">
                <a:moveTo>
                  <a:pt x="0" y="0"/>
                </a:moveTo>
                <a:lnTo>
                  <a:pt x="4251226" y="0"/>
                </a:lnTo>
                <a:lnTo>
                  <a:pt x="4251226" y="4783376"/>
                </a:lnTo>
                <a:lnTo>
                  <a:pt x="0" y="4783376"/>
                </a:lnTo>
                <a:lnTo>
                  <a:pt x="0" y="0"/>
                </a:lnTo>
                <a:close/>
              </a:path>
            </a:pathLst>
          </a:custGeom>
          <a:blipFill>
            <a:blip r:embed="rId5"/>
            <a:stretch>
              <a:fillRect/>
            </a:stretch>
          </a:blipFill>
        </p:spPr>
        <p:txBody>
          <a:bodyPr/>
          <a:lstStyle/>
          <a:p>
            <a:endParaRPr lang="en-KR"/>
          </a:p>
        </p:txBody>
      </p:sp>
      <p:sp>
        <p:nvSpPr>
          <p:cNvPr id="5" name="Freeform 5"/>
          <p:cNvSpPr/>
          <p:nvPr/>
        </p:nvSpPr>
        <p:spPr>
          <a:xfrm rot="-10800000">
            <a:off x="8262228" y="4827749"/>
            <a:ext cx="858147" cy="4783376"/>
          </a:xfrm>
          <a:custGeom>
            <a:avLst/>
            <a:gdLst/>
            <a:ahLst/>
            <a:cxnLst/>
            <a:rect l="l" t="t" r="r" b="b"/>
            <a:pathLst>
              <a:path w="858147" h="4783376">
                <a:moveTo>
                  <a:pt x="0" y="0"/>
                </a:moveTo>
                <a:lnTo>
                  <a:pt x="858147" y="0"/>
                </a:lnTo>
                <a:lnTo>
                  <a:pt x="858147" y="4783376"/>
                </a:lnTo>
                <a:lnTo>
                  <a:pt x="0" y="47833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KR"/>
          </a:p>
        </p:txBody>
      </p:sp>
      <p:sp>
        <p:nvSpPr>
          <p:cNvPr id="6" name="TextBox 6"/>
          <p:cNvSpPr txBox="1"/>
          <p:nvPr/>
        </p:nvSpPr>
        <p:spPr>
          <a:xfrm>
            <a:off x="1028700" y="101600"/>
            <a:ext cx="6666000" cy="927100"/>
          </a:xfrm>
          <a:prstGeom prst="rect">
            <a:avLst/>
          </a:prstGeom>
        </p:spPr>
        <p:txBody>
          <a:bodyPr lIns="0" tIns="0" rIns="0" bIns="0" rtlCol="0" anchor="t">
            <a:spAutoFit/>
          </a:bodyPr>
          <a:lstStyle/>
          <a:p>
            <a:pPr algn="ctr">
              <a:lnSpc>
                <a:spcPts val="7699"/>
              </a:lnSpc>
            </a:pPr>
            <a:r>
              <a:rPr lang="en-US" sz="5499">
                <a:solidFill>
                  <a:srgbClr val="000000"/>
                </a:solidFill>
                <a:latin typeface="League Spartan"/>
                <a:ea typeface="League Spartan"/>
                <a:cs typeface="League Spartan"/>
                <a:sym typeface="League Spartan"/>
              </a:rPr>
              <a:t>Dataset Overview</a:t>
            </a:r>
          </a:p>
        </p:txBody>
      </p:sp>
      <p:sp>
        <p:nvSpPr>
          <p:cNvPr id="7" name="TextBox 7"/>
          <p:cNvSpPr txBox="1"/>
          <p:nvPr/>
        </p:nvSpPr>
        <p:spPr>
          <a:xfrm>
            <a:off x="5812803" y="4146760"/>
            <a:ext cx="6351240" cy="514350"/>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Arimo Bold"/>
                <a:ea typeface="Arimo Bold"/>
                <a:cs typeface="Arimo Bold"/>
                <a:sym typeface="Arimo Bold"/>
              </a:rPr>
              <a:t>Artists.csv: 50 Artists, genre lables</a:t>
            </a:r>
          </a:p>
        </p:txBody>
      </p:sp>
      <p:sp>
        <p:nvSpPr>
          <p:cNvPr id="8" name="TextBox 8"/>
          <p:cNvSpPr txBox="1"/>
          <p:nvPr/>
        </p:nvSpPr>
        <p:spPr>
          <a:xfrm>
            <a:off x="5196260" y="9544450"/>
            <a:ext cx="7895481" cy="514350"/>
          </a:xfrm>
          <a:prstGeom prst="rect">
            <a:avLst/>
          </a:prstGeom>
        </p:spPr>
        <p:txBody>
          <a:bodyPr lIns="0" tIns="0" rIns="0" bIns="0" rtlCol="0" anchor="t">
            <a:spAutoFit/>
          </a:bodyPr>
          <a:lstStyle/>
          <a:p>
            <a:pPr algn="ctr">
              <a:lnSpc>
                <a:spcPts val="4199"/>
              </a:lnSpc>
              <a:spcBef>
                <a:spcPct val="0"/>
              </a:spcBef>
            </a:pPr>
            <a:r>
              <a:rPr lang="en-US" sz="2999" b="1" dirty="0">
                <a:solidFill>
                  <a:srgbClr val="000000"/>
                </a:solidFill>
                <a:latin typeface="Arimo Bold"/>
                <a:ea typeface="Arimo Bold"/>
                <a:cs typeface="Arimo Bold"/>
                <a:sym typeface="Arimo Bold"/>
              </a:rPr>
              <a:t>resized folder: 8355 image files of paintings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0536" y="1331890"/>
            <a:ext cx="6956189" cy="7623221"/>
          </a:xfrm>
          <a:custGeom>
            <a:avLst/>
            <a:gdLst/>
            <a:ahLst/>
            <a:cxnLst/>
            <a:rect l="l" t="t" r="r" b="b"/>
            <a:pathLst>
              <a:path w="6956189" h="7623221">
                <a:moveTo>
                  <a:pt x="0" y="0"/>
                </a:moveTo>
                <a:lnTo>
                  <a:pt x="6956189" y="0"/>
                </a:lnTo>
                <a:lnTo>
                  <a:pt x="6956189" y="7623220"/>
                </a:lnTo>
                <a:lnTo>
                  <a:pt x="0" y="7623220"/>
                </a:lnTo>
                <a:lnTo>
                  <a:pt x="0" y="0"/>
                </a:lnTo>
                <a:close/>
              </a:path>
            </a:pathLst>
          </a:custGeom>
          <a:blipFill>
            <a:blip r:embed="rId2"/>
            <a:stretch>
              <a:fillRect/>
            </a:stretch>
          </a:blipFill>
        </p:spPr>
        <p:txBody>
          <a:bodyPr/>
          <a:lstStyle/>
          <a:p>
            <a:endParaRPr lang="en-KR"/>
          </a:p>
        </p:txBody>
      </p:sp>
      <p:grpSp>
        <p:nvGrpSpPr>
          <p:cNvPr id="3" name="Group 3"/>
          <p:cNvGrpSpPr/>
          <p:nvPr/>
        </p:nvGrpSpPr>
        <p:grpSpPr>
          <a:xfrm>
            <a:off x="8651784" y="8359122"/>
            <a:ext cx="9259077" cy="1166558"/>
            <a:chOff x="0" y="0"/>
            <a:chExt cx="12345436" cy="1555410"/>
          </a:xfrm>
        </p:grpSpPr>
        <p:grpSp>
          <p:nvGrpSpPr>
            <p:cNvPr id="4" name="Group 4"/>
            <p:cNvGrpSpPr/>
            <p:nvPr/>
          </p:nvGrpSpPr>
          <p:grpSpPr>
            <a:xfrm>
              <a:off x="0" y="0"/>
              <a:ext cx="12345436" cy="1555410"/>
              <a:chOff x="0" y="0"/>
              <a:chExt cx="2438605" cy="307242"/>
            </a:xfrm>
          </p:grpSpPr>
          <p:sp>
            <p:nvSpPr>
              <p:cNvPr id="5" name="Freeform 5"/>
              <p:cNvSpPr/>
              <p:nvPr/>
            </p:nvSpPr>
            <p:spPr>
              <a:xfrm>
                <a:off x="0" y="0"/>
                <a:ext cx="2438605" cy="307242"/>
              </a:xfrm>
              <a:custGeom>
                <a:avLst/>
                <a:gdLst/>
                <a:ahLst/>
                <a:cxnLst/>
                <a:rect l="l" t="t" r="r" b="b"/>
                <a:pathLst>
                  <a:path w="2438605" h="307242">
                    <a:moveTo>
                      <a:pt x="0" y="0"/>
                    </a:moveTo>
                    <a:lnTo>
                      <a:pt x="2438605" y="0"/>
                    </a:lnTo>
                    <a:lnTo>
                      <a:pt x="2438605" y="307242"/>
                    </a:lnTo>
                    <a:lnTo>
                      <a:pt x="0" y="307242"/>
                    </a:lnTo>
                    <a:close/>
                  </a:path>
                </a:pathLst>
              </a:custGeom>
              <a:solidFill>
                <a:srgbClr val="FFC106"/>
              </a:solidFill>
            </p:spPr>
            <p:txBody>
              <a:bodyPr/>
              <a:lstStyle/>
              <a:p>
                <a:endParaRPr lang="en-KR"/>
              </a:p>
            </p:txBody>
          </p:sp>
          <p:sp>
            <p:nvSpPr>
              <p:cNvPr id="6" name="TextBox 6"/>
              <p:cNvSpPr txBox="1"/>
              <p:nvPr/>
            </p:nvSpPr>
            <p:spPr>
              <a:xfrm>
                <a:off x="0" y="-57150"/>
                <a:ext cx="2438605" cy="364392"/>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a:off x="175542" y="152400"/>
              <a:ext cx="11994353" cy="1214428"/>
            </a:xfrm>
            <a:custGeom>
              <a:avLst/>
              <a:gdLst/>
              <a:ahLst/>
              <a:cxnLst/>
              <a:rect l="l" t="t" r="r" b="b"/>
              <a:pathLst>
                <a:path w="11994353" h="1214428">
                  <a:moveTo>
                    <a:pt x="0" y="0"/>
                  </a:moveTo>
                  <a:lnTo>
                    <a:pt x="11994353" y="0"/>
                  </a:lnTo>
                  <a:lnTo>
                    <a:pt x="11994353" y="1214428"/>
                  </a:lnTo>
                  <a:lnTo>
                    <a:pt x="0" y="1214428"/>
                  </a:lnTo>
                  <a:lnTo>
                    <a:pt x="0" y="0"/>
                  </a:lnTo>
                  <a:close/>
                </a:path>
              </a:pathLst>
            </a:custGeom>
            <a:blipFill>
              <a:blip r:embed="rId3"/>
              <a:stretch>
                <a:fillRect/>
              </a:stretch>
            </a:blipFill>
          </p:spPr>
          <p:txBody>
            <a:bodyPr/>
            <a:lstStyle/>
            <a:p>
              <a:endParaRPr lang="en-KR"/>
            </a:p>
          </p:txBody>
        </p:sp>
      </p:grpSp>
      <p:grpSp>
        <p:nvGrpSpPr>
          <p:cNvPr id="8" name="Group 8"/>
          <p:cNvGrpSpPr/>
          <p:nvPr/>
        </p:nvGrpSpPr>
        <p:grpSpPr>
          <a:xfrm>
            <a:off x="8651784" y="865795"/>
            <a:ext cx="9259077" cy="3935360"/>
            <a:chOff x="0" y="0"/>
            <a:chExt cx="12345436" cy="5247146"/>
          </a:xfrm>
        </p:grpSpPr>
        <p:grpSp>
          <p:nvGrpSpPr>
            <p:cNvPr id="9" name="Group 9"/>
            <p:cNvGrpSpPr/>
            <p:nvPr/>
          </p:nvGrpSpPr>
          <p:grpSpPr>
            <a:xfrm>
              <a:off x="0" y="0"/>
              <a:ext cx="12345436" cy="5247146"/>
              <a:chOff x="0" y="0"/>
              <a:chExt cx="2438605" cy="1036473"/>
            </a:xfrm>
          </p:grpSpPr>
          <p:sp>
            <p:nvSpPr>
              <p:cNvPr id="10" name="Freeform 10"/>
              <p:cNvSpPr/>
              <p:nvPr/>
            </p:nvSpPr>
            <p:spPr>
              <a:xfrm>
                <a:off x="0" y="0"/>
                <a:ext cx="2438605" cy="1036473"/>
              </a:xfrm>
              <a:custGeom>
                <a:avLst/>
                <a:gdLst/>
                <a:ahLst/>
                <a:cxnLst/>
                <a:rect l="l" t="t" r="r" b="b"/>
                <a:pathLst>
                  <a:path w="2438605" h="1036473">
                    <a:moveTo>
                      <a:pt x="0" y="0"/>
                    </a:moveTo>
                    <a:lnTo>
                      <a:pt x="2438605" y="0"/>
                    </a:lnTo>
                    <a:lnTo>
                      <a:pt x="2438605" y="1036473"/>
                    </a:lnTo>
                    <a:lnTo>
                      <a:pt x="0" y="1036473"/>
                    </a:lnTo>
                    <a:close/>
                  </a:path>
                </a:pathLst>
              </a:custGeom>
              <a:solidFill>
                <a:srgbClr val="FFC106"/>
              </a:solidFill>
            </p:spPr>
            <p:txBody>
              <a:bodyPr/>
              <a:lstStyle/>
              <a:p>
                <a:endParaRPr lang="en-KR"/>
              </a:p>
            </p:txBody>
          </p:sp>
          <p:sp>
            <p:nvSpPr>
              <p:cNvPr id="11" name="TextBox 11"/>
              <p:cNvSpPr txBox="1"/>
              <p:nvPr/>
            </p:nvSpPr>
            <p:spPr>
              <a:xfrm>
                <a:off x="0" y="-57150"/>
                <a:ext cx="2438605" cy="1093623"/>
              </a:xfrm>
              <a:prstGeom prst="rect">
                <a:avLst/>
              </a:prstGeom>
            </p:spPr>
            <p:txBody>
              <a:bodyPr lIns="50800" tIns="50800" rIns="50800" bIns="50800" rtlCol="0" anchor="ctr"/>
              <a:lstStyle/>
              <a:p>
                <a:pPr algn="ctr">
                  <a:lnSpc>
                    <a:spcPts val="3499"/>
                  </a:lnSpc>
                </a:pPr>
                <a:endParaRPr/>
              </a:p>
            </p:txBody>
          </p:sp>
        </p:grpSp>
        <p:sp>
          <p:nvSpPr>
            <p:cNvPr id="12" name="Freeform 12"/>
            <p:cNvSpPr/>
            <p:nvPr/>
          </p:nvSpPr>
          <p:spPr>
            <a:xfrm>
              <a:off x="175542" y="217206"/>
              <a:ext cx="11994353" cy="4812734"/>
            </a:xfrm>
            <a:custGeom>
              <a:avLst/>
              <a:gdLst/>
              <a:ahLst/>
              <a:cxnLst/>
              <a:rect l="l" t="t" r="r" b="b"/>
              <a:pathLst>
                <a:path w="11994353" h="4812734">
                  <a:moveTo>
                    <a:pt x="0" y="0"/>
                  </a:moveTo>
                  <a:lnTo>
                    <a:pt x="11994353" y="0"/>
                  </a:lnTo>
                  <a:lnTo>
                    <a:pt x="11994353" y="4812734"/>
                  </a:lnTo>
                  <a:lnTo>
                    <a:pt x="0" y="4812734"/>
                  </a:lnTo>
                  <a:lnTo>
                    <a:pt x="0" y="0"/>
                  </a:lnTo>
                  <a:close/>
                </a:path>
              </a:pathLst>
            </a:custGeom>
            <a:blipFill>
              <a:blip r:embed="rId4"/>
              <a:stretch>
                <a:fillRect/>
              </a:stretch>
            </a:blipFill>
          </p:spPr>
          <p:txBody>
            <a:bodyPr/>
            <a:lstStyle/>
            <a:p>
              <a:endParaRPr lang="en-KR"/>
            </a:p>
          </p:txBody>
        </p:sp>
      </p:grpSp>
      <p:grpSp>
        <p:nvGrpSpPr>
          <p:cNvPr id="13" name="Group 13"/>
          <p:cNvGrpSpPr/>
          <p:nvPr/>
        </p:nvGrpSpPr>
        <p:grpSpPr>
          <a:xfrm>
            <a:off x="8651784" y="4944906"/>
            <a:ext cx="9259077" cy="3289515"/>
            <a:chOff x="0" y="0"/>
            <a:chExt cx="12345436" cy="4386020"/>
          </a:xfrm>
        </p:grpSpPr>
        <p:grpSp>
          <p:nvGrpSpPr>
            <p:cNvPr id="14" name="Group 14"/>
            <p:cNvGrpSpPr/>
            <p:nvPr/>
          </p:nvGrpSpPr>
          <p:grpSpPr>
            <a:xfrm>
              <a:off x="0" y="0"/>
              <a:ext cx="12345436" cy="4386020"/>
              <a:chOff x="0" y="0"/>
              <a:chExt cx="2438605" cy="866374"/>
            </a:xfrm>
          </p:grpSpPr>
          <p:sp>
            <p:nvSpPr>
              <p:cNvPr id="15" name="Freeform 15"/>
              <p:cNvSpPr/>
              <p:nvPr/>
            </p:nvSpPr>
            <p:spPr>
              <a:xfrm>
                <a:off x="0" y="0"/>
                <a:ext cx="2438605" cy="866374"/>
              </a:xfrm>
              <a:custGeom>
                <a:avLst/>
                <a:gdLst/>
                <a:ahLst/>
                <a:cxnLst/>
                <a:rect l="l" t="t" r="r" b="b"/>
                <a:pathLst>
                  <a:path w="2438605" h="866374">
                    <a:moveTo>
                      <a:pt x="0" y="0"/>
                    </a:moveTo>
                    <a:lnTo>
                      <a:pt x="2438605" y="0"/>
                    </a:lnTo>
                    <a:lnTo>
                      <a:pt x="2438605" y="866374"/>
                    </a:lnTo>
                    <a:lnTo>
                      <a:pt x="0" y="866374"/>
                    </a:lnTo>
                    <a:close/>
                  </a:path>
                </a:pathLst>
              </a:custGeom>
              <a:solidFill>
                <a:srgbClr val="FFC106"/>
              </a:solidFill>
            </p:spPr>
            <p:txBody>
              <a:bodyPr/>
              <a:lstStyle/>
              <a:p>
                <a:endParaRPr lang="en-KR"/>
              </a:p>
            </p:txBody>
          </p:sp>
          <p:sp>
            <p:nvSpPr>
              <p:cNvPr id="16" name="TextBox 16"/>
              <p:cNvSpPr txBox="1"/>
              <p:nvPr/>
            </p:nvSpPr>
            <p:spPr>
              <a:xfrm>
                <a:off x="0" y="-57150"/>
                <a:ext cx="2438605" cy="923524"/>
              </a:xfrm>
              <a:prstGeom prst="rect">
                <a:avLst/>
              </a:prstGeom>
            </p:spPr>
            <p:txBody>
              <a:bodyPr lIns="50800" tIns="50800" rIns="50800" bIns="50800" rtlCol="0" anchor="ctr"/>
              <a:lstStyle/>
              <a:p>
                <a:pPr algn="ctr">
                  <a:lnSpc>
                    <a:spcPts val="3499"/>
                  </a:lnSpc>
                </a:pPr>
                <a:endParaRPr/>
              </a:p>
            </p:txBody>
          </p:sp>
        </p:grpSp>
        <p:sp>
          <p:nvSpPr>
            <p:cNvPr id="17" name="Freeform 17"/>
            <p:cNvSpPr/>
            <p:nvPr/>
          </p:nvSpPr>
          <p:spPr>
            <a:xfrm>
              <a:off x="175542" y="153970"/>
              <a:ext cx="11994353" cy="4078080"/>
            </a:xfrm>
            <a:custGeom>
              <a:avLst/>
              <a:gdLst/>
              <a:ahLst/>
              <a:cxnLst/>
              <a:rect l="l" t="t" r="r" b="b"/>
              <a:pathLst>
                <a:path w="11994353" h="4078080">
                  <a:moveTo>
                    <a:pt x="0" y="0"/>
                  </a:moveTo>
                  <a:lnTo>
                    <a:pt x="11994353" y="0"/>
                  </a:lnTo>
                  <a:lnTo>
                    <a:pt x="11994353" y="4078080"/>
                  </a:lnTo>
                  <a:lnTo>
                    <a:pt x="0" y="4078080"/>
                  </a:lnTo>
                  <a:lnTo>
                    <a:pt x="0" y="0"/>
                  </a:lnTo>
                  <a:close/>
                </a:path>
              </a:pathLst>
            </a:custGeom>
            <a:blipFill>
              <a:blip r:embed="rId5"/>
              <a:stretch>
                <a:fillRect/>
              </a:stretch>
            </a:blipFill>
          </p:spPr>
          <p:txBody>
            <a:bodyPr/>
            <a:lstStyle/>
            <a:p>
              <a:endParaRPr lang="en-KR"/>
            </a:p>
          </p:txBody>
        </p:sp>
      </p:grpSp>
      <p:sp>
        <p:nvSpPr>
          <p:cNvPr id="18" name="TextBox 18"/>
          <p:cNvSpPr txBox="1"/>
          <p:nvPr/>
        </p:nvSpPr>
        <p:spPr>
          <a:xfrm>
            <a:off x="1028700" y="101600"/>
            <a:ext cx="7058025" cy="927100"/>
          </a:xfrm>
          <a:prstGeom prst="rect">
            <a:avLst/>
          </a:prstGeom>
        </p:spPr>
        <p:txBody>
          <a:bodyPr lIns="0" tIns="0" rIns="0" bIns="0" rtlCol="0" anchor="t">
            <a:spAutoFit/>
          </a:bodyPr>
          <a:lstStyle/>
          <a:p>
            <a:pPr algn="ctr">
              <a:lnSpc>
                <a:spcPts val="7699"/>
              </a:lnSpc>
            </a:pPr>
            <a:r>
              <a:rPr lang="en-US" sz="5499">
                <a:solidFill>
                  <a:srgbClr val="000000"/>
                </a:solidFill>
                <a:latin typeface="League Spartan"/>
                <a:ea typeface="League Spartan"/>
                <a:cs typeface="League Spartan"/>
                <a:sym typeface="League Spartan"/>
              </a:rPr>
              <a:t>Data Preprocessing</a:t>
            </a:r>
          </a:p>
        </p:txBody>
      </p:sp>
      <p:sp>
        <p:nvSpPr>
          <p:cNvPr id="19" name="TextBox 19"/>
          <p:cNvSpPr txBox="1"/>
          <p:nvPr/>
        </p:nvSpPr>
        <p:spPr>
          <a:xfrm>
            <a:off x="2858561" y="8386908"/>
            <a:ext cx="3500140" cy="349250"/>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Arimo Bold"/>
                <a:ea typeface="Arimo Bold"/>
                <a:cs typeface="Arimo Bold"/>
                <a:sym typeface="Arimo Bold"/>
              </a:rPr>
              <a:t>image_metadata_reduced_df</a:t>
            </a:r>
          </a:p>
        </p:txBody>
      </p:sp>
      <p:sp>
        <p:nvSpPr>
          <p:cNvPr id="20" name="AutoShape 20"/>
          <p:cNvSpPr/>
          <p:nvPr/>
        </p:nvSpPr>
        <p:spPr>
          <a:xfrm flipV="1">
            <a:off x="6171046" y="3849087"/>
            <a:ext cx="2480738" cy="664712"/>
          </a:xfrm>
          <a:prstGeom prst="line">
            <a:avLst/>
          </a:prstGeom>
          <a:ln w="38100" cap="flat">
            <a:solidFill>
              <a:srgbClr val="FFC106"/>
            </a:solidFill>
            <a:prstDash val="solid"/>
            <a:headEnd type="none" w="sm" len="sm"/>
            <a:tailEnd type="arrow" w="med" len="sm"/>
          </a:ln>
        </p:spPr>
        <p:txBody>
          <a:bodyPr/>
          <a:lstStyle/>
          <a:p>
            <a:endParaRPr lang="en-KR"/>
          </a:p>
        </p:txBody>
      </p:sp>
      <p:sp>
        <p:nvSpPr>
          <p:cNvPr id="21" name="AutoShape 21"/>
          <p:cNvSpPr/>
          <p:nvPr/>
        </p:nvSpPr>
        <p:spPr>
          <a:xfrm>
            <a:off x="6166116" y="5628019"/>
            <a:ext cx="2485669" cy="689214"/>
          </a:xfrm>
          <a:prstGeom prst="line">
            <a:avLst/>
          </a:prstGeom>
          <a:ln w="38100" cap="flat">
            <a:solidFill>
              <a:srgbClr val="FFC106"/>
            </a:solidFill>
            <a:prstDash val="solid"/>
            <a:headEnd type="none" w="sm" len="sm"/>
            <a:tailEnd type="arrow" w="med" len="sm"/>
          </a:ln>
        </p:spPr>
        <p:txBody>
          <a:bodyPr/>
          <a:lstStyle/>
          <a:p>
            <a:endParaRPr lang="en-KR"/>
          </a:p>
        </p:txBody>
      </p:sp>
      <p:sp>
        <p:nvSpPr>
          <p:cNvPr id="22" name="AutoShape 22"/>
          <p:cNvSpPr/>
          <p:nvPr/>
        </p:nvSpPr>
        <p:spPr>
          <a:xfrm>
            <a:off x="6653241" y="7726961"/>
            <a:ext cx="1998543" cy="1009197"/>
          </a:xfrm>
          <a:prstGeom prst="line">
            <a:avLst/>
          </a:prstGeom>
          <a:ln w="38100" cap="flat">
            <a:solidFill>
              <a:srgbClr val="FFC106"/>
            </a:solidFill>
            <a:prstDash val="solid"/>
            <a:headEnd type="none" w="sm" len="sm"/>
            <a:tailEnd type="arrow" w="med" len="sm"/>
          </a:ln>
        </p:spPr>
        <p:txBody>
          <a:bodyPr/>
          <a:lstStyle/>
          <a:p>
            <a:endParaRPr lang="en-K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71183" y="4659313"/>
            <a:ext cx="6745635"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Spartan"/>
                <a:ea typeface="League Spartan"/>
                <a:cs typeface="League Spartan"/>
                <a:sym typeface="League Spartan"/>
              </a:rPr>
              <a:t>Models’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93647" y="3384431"/>
            <a:ext cx="1615265" cy="16152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KR"/>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100"/>
                </a:lnSpc>
              </a:pPr>
              <a:r>
                <a:rPr lang="en-US" sz="1500">
                  <a:solidFill>
                    <a:srgbClr val="FFFFFF"/>
                  </a:solidFill>
                  <a:latin typeface="Arimo"/>
                  <a:ea typeface="Arimo"/>
                  <a:cs typeface="Arimo"/>
                  <a:sym typeface="Arimo"/>
                </a:rPr>
                <a:t>Input</a:t>
              </a:r>
            </a:p>
            <a:p>
              <a:pPr algn="ctr">
                <a:lnSpc>
                  <a:spcPts val="2100"/>
                </a:lnSpc>
              </a:pPr>
              <a:r>
                <a:rPr lang="en-US" sz="1500">
                  <a:solidFill>
                    <a:srgbClr val="FFFFFF"/>
                  </a:solidFill>
                  <a:latin typeface="Arimo"/>
                  <a:ea typeface="Arimo"/>
                  <a:cs typeface="Arimo"/>
                  <a:sym typeface="Arimo"/>
                </a:rPr>
                <a:t>Size: 100</a:t>
              </a:r>
            </a:p>
          </p:txBody>
        </p:sp>
      </p:grpSp>
      <p:sp>
        <p:nvSpPr>
          <p:cNvPr id="5" name="TextBox 5"/>
          <p:cNvSpPr txBox="1"/>
          <p:nvPr/>
        </p:nvSpPr>
        <p:spPr>
          <a:xfrm>
            <a:off x="1028700" y="962025"/>
            <a:ext cx="8363775"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1: Simple Neural Network (SNN)</a:t>
            </a:r>
          </a:p>
        </p:txBody>
      </p:sp>
      <p:grpSp>
        <p:nvGrpSpPr>
          <p:cNvPr id="6" name="Group 6"/>
          <p:cNvGrpSpPr/>
          <p:nvPr/>
        </p:nvGrpSpPr>
        <p:grpSpPr>
          <a:xfrm>
            <a:off x="6157230" y="2680819"/>
            <a:ext cx="3022489" cy="302248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KR"/>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100"/>
                </a:lnSpc>
              </a:pPr>
              <a:r>
                <a:rPr lang="en-US" sz="1500" dirty="0">
                  <a:solidFill>
                    <a:srgbClr val="FFFFFF"/>
                  </a:solidFill>
                  <a:latin typeface="Arimo"/>
                  <a:ea typeface="Arimo"/>
                  <a:cs typeface="Arimo"/>
                  <a:sym typeface="Arimo"/>
                </a:rPr>
                <a:t>Hidden Layer 1</a:t>
              </a:r>
            </a:p>
            <a:p>
              <a:pPr algn="ctr">
                <a:lnSpc>
                  <a:spcPts val="2100"/>
                </a:lnSpc>
              </a:pPr>
              <a:r>
                <a:rPr lang="en-US" sz="1500" dirty="0">
                  <a:solidFill>
                    <a:srgbClr val="FFFFFF"/>
                  </a:solidFill>
                  <a:latin typeface="Arimo"/>
                  <a:ea typeface="Arimo"/>
                  <a:cs typeface="Arimo"/>
                  <a:sym typeface="Arimo"/>
                </a:rPr>
                <a:t>Size: [e.g. 512]</a:t>
              </a:r>
            </a:p>
          </p:txBody>
        </p:sp>
      </p:grpSp>
      <p:grpSp>
        <p:nvGrpSpPr>
          <p:cNvPr id="9" name="Group 9"/>
          <p:cNvGrpSpPr/>
          <p:nvPr/>
        </p:nvGrpSpPr>
        <p:grpSpPr>
          <a:xfrm>
            <a:off x="10428036" y="3086064"/>
            <a:ext cx="2211999" cy="22119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KR"/>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100"/>
                </a:lnSpc>
              </a:pPr>
              <a:r>
                <a:rPr lang="en-US" sz="1500">
                  <a:solidFill>
                    <a:srgbClr val="FFFFFF"/>
                  </a:solidFill>
                  <a:latin typeface="Arimo"/>
                  <a:ea typeface="Arimo"/>
                  <a:cs typeface="Arimo"/>
                  <a:sym typeface="Arimo"/>
                </a:rPr>
                <a:t>Hidden Layer 2</a:t>
              </a:r>
            </a:p>
            <a:p>
              <a:pPr algn="ctr">
                <a:lnSpc>
                  <a:spcPts val="2100"/>
                </a:lnSpc>
              </a:pPr>
              <a:r>
                <a:rPr lang="en-US" sz="1500">
                  <a:solidFill>
                    <a:srgbClr val="FFFFFF"/>
                  </a:solidFill>
                  <a:latin typeface="Arimo"/>
                  <a:ea typeface="Arimo"/>
                  <a:cs typeface="Arimo"/>
                  <a:sym typeface="Arimo"/>
                </a:rPr>
                <a:t>Size: [e.g. 256]</a:t>
              </a:r>
            </a:p>
          </p:txBody>
        </p:sp>
      </p:grpSp>
      <p:grpSp>
        <p:nvGrpSpPr>
          <p:cNvPr id="12" name="Group 12"/>
          <p:cNvGrpSpPr/>
          <p:nvPr/>
        </p:nvGrpSpPr>
        <p:grpSpPr>
          <a:xfrm>
            <a:off x="13888353" y="3639063"/>
            <a:ext cx="1106000" cy="11060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en-KR"/>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100"/>
                </a:lnSpc>
              </a:pPr>
              <a:r>
                <a:rPr lang="en-US" sz="1500">
                  <a:solidFill>
                    <a:srgbClr val="FFFFFF"/>
                  </a:solidFill>
                  <a:latin typeface="Arimo"/>
                  <a:ea typeface="Arimo"/>
                  <a:cs typeface="Arimo"/>
                  <a:sym typeface="Arimo"/>
                </a:rPr>
                <a:t> Output</a:t>
              </a:r>
            </a:p>
            <a:p>
              <a:pPr algn="ctr">
                <a:lnSpc>
                  <a:spcPts val="2100"/>
                </a:lnSpc>
              </a:pPr>
              <a:r>
                <a:rPr lang="en-US" sz="1500">
                  <a:solidFill>
                    <a:srgbClr val="FFFFFF"/>
                  </a:solidFill>
                  <a:latin typeface="Arimo"/>
                  <a:ea typeface="Arimo"/>
                  <a:cs typeface="Arimo"/>
                  <a:sym typeface="Arimo"/>
                </a:rPr>
                <a:t>Size: 24</a:t>
              </a:r>
            </a:p>
          </p:txBody>
        </p:sp>
      </p:grpSp>
      <p:sp>
        <p:nvSpPr>
          <p:cNvPr id="15" name="AutoShape 15"/>
          <p:cNvSpPr/>
          <p:nvPr/>
        </p:nvSpPr>
        <p:spPr>
          <a:xfrm flipV="1">
            <a:off x="4908912" y="4192063"/>
            <a:ext cx="1248318" cy="0"/>
          </a:xfrm>
          <a:prstGeom prst="line">
            <a:avLst/>
          </a:prstGeom>
          <a:ln w="38100" cap="flat">
            <a:solidFill>
              <a:srgbClr val="000000"/>
            </a:solidFill>
            <a:prstDash val="solid"/>
            <a:headEnd type="none" w="sm" len="sm"/>
            <a:tailEnd type="arrow" w="med" len="sm"/>
          </a:ln>
        </p:spPr>
        <p:txBody>
          <a:bodyPr/>
          <a:lstStyle/>
          <a:p>
            <a:endParaRPr lang="en-KR"/>
          </a:p>
        </p:txBody>
      </p:sp>
      <p:sp>
        <p:nvSpPr>
          <p:cNvPr id="16" name="AutoShape 16"/>
          <p:cNvSpPr/>
          <p:nvPr/>
        </p:nvSpPr>
        <p:spPr>
          <a:xfrm>
            <a:off x="9179719" y="4192063"/>
            <a:ext cx="1248318" cy="0"/>
          </a:xfrm>
          <a:prstGeom prst="line">
            <a:avLst/>
          </a:prstGeom>
          <a:ln w="38100" cap="flat">
            <a:solidFill>
              <a:srgbClr val="000000"/>
            </a:solidFill>
            <a:prstDash val="solid"/>
            <a:headEnd type="none" w="sm" len="sm"/>
            <a:tailEnd type="arrow" w="med" len="sm"/>
          </a:ln>
        </p:spPr>
        <p:txBody>
          <a:bodyPr/>
          <a:lstStyle/>
          <a:p>
            <a:endParaRPr lang="en-KR"/>
          </a:p>
        </p:txBody>
      </p:sp>
      <p:sp>
        <p:nvSpPr>
          <p:cNvPr id="17" name="AutoShape 17"/>
          <p:cNvSpPr/>
          <p:nvPr/>
        </p:nvSpPr>
        <p:spPr>
          <a:xfrm>
            <a:off x="12640035" y="4192063"/>
            <a:ext cx="1248318" cy="0"/>
          </a:xfrm>
          <a:prstGeom prst="line">
            <a:avLst/>
          </a:prstGeom>
          <a:ln w="38100" cap="flat">
            <a:solidFill>
              <a:srgbClr val="000000"/>
            </a:solidFill>
            <a:prstDash val="solid"/>
            <a:headEnd type="none" w="sm" len="sm"/>
            <a:tailEnd type="arrow" w="med" len="sm"/>
          </a:ln>
        </p:spPr>
        <p:txBody>
          <a:bodyPr/>
          <a:lstStyle/>
          <a:p>
            <a:endParaRPr lang="en-KR"/>
          </a:p>
        </p:txBody>
      </p:sp>
      <p:sp>
        <p:nvSpPr>
          <p:cNvPr id="18" name="TextBox 18"/>
          <p:cNvSpPr txBox="1"/>
          <p:nvPr/>
        </p:nvSpPr>
        <p:spPr>
          <a:xfrm>
            <a:off x="5155384" y="3765344"/>
            <a:ext cx="746508" cy="265067"/>
          </a:xfrm>
          <a:prstGeom prst="rect">
            <a:avLst/>
          </a:prstGeom>
        </p:spPr>
        <p:txBody>
          <a:bodyPr lIns="0" tIns="0" rIns="0" bIns="0" rtlCol="0" anchor="t">
            <a:spAutoFit/>
          </a:bodyPr>
          <a:lstStyle/>
          <a:p>
            <a:pPr algn="ctr">
              <a:lnSpc>
                <a:spcPts val="2084"/>
              </a:lnSpc>
            </a:pPr>
            <a:r>
              <a:rPr lang="en-US" sz="1489">
                <a:solidFill>
                  <a:srgbClr val="000000"/>
                </a:solidFill>
                <a:latin typeface="Arimo"/>
                <a:ea typeface="Arimo"/>
                <a:cs typeface="Arimo"/>
                <a:sym typeface="Arimo"/>
              </a:rPr>
              <a:t>Weight 1</a:t>
            </a:r>
          </a:p>
        </p:txBody>
      </p:sp>
      <p:sp>
        <p:nvSpPr>
          <p:cNvPr id="19" name="TextBox 19"/>
          <p:cNvSpPr txBox="1"/>
          <p:nvPr/>
        </p:nvSpPr>
        <p:spPr>
          <a:xfrm>
            <a:off x="9426191" y="3765344"/>
            <a:ext cx="746508" cy="265067"/>
          </a:xfrm>
          <a:prstGeom prst="rect">
            <a:avLst/>
          </a:prstGeom>
        </p:spPr>
        <p:txBody>
          <a:bodyPr lIns="0" tIns="0" rIns="0" bIns="0" rtlCol="0" anchor="t">
            <a:spAutoFit/>
          </a:bodyPr>
          <a:lstStyle/>
          <a:p>
            <a:pPr algn="ctr">
              <a:lnSpc>
                <a:spcPts val="2084"/>
              </a:lnSpc>
            </a:pPr>
            <a:r>
              <a:rPr lang="en-US" sz="1489">
                <a:solidFill>
                  <a:srgbClr val="000000"/>
                </a:solidFill>
                <a:latin typeface="Arimo"/>
                <a:ea typeface="Arimo"/>
                <a:cs typeface="Arimo"/>
                <a:sym typeface="Arimo"/>
              </a:rPr>
              <a:t>Weight 2</a:t>
            </a:r>
          </a:p>
        </p:txBody>
      </p:sp>
      <p:sp>
        <p:nvSpPr>
          <p:cNvPr id="20" name="TextBox 20"/>
          <p:cNvSpPr txBox="1"/>
          <p:nvPr/>
        </p:nvSpPr>
        <p:spPr>
          <a:xfrm>
            <a:off x="12890940" y="3765344"/>
            <a:ext cx="746508" cy="265067"/>
          </a:xfrm>
          <a:prstGeom prst="rect">
            <a:avLst/>
          </a:prstGeom>
        </p:spPr>
        <p:txBody>
          <a:bodyPr lIns="0" tIns="0" rIns="0" bIns="0" rtlCol="0" anchor="t">
            <a:spAutoFit/>
          </a:bodyPr>
          <a:lstStyle/>
          <a:p>
            <a:pPr algn="ctr">
              <a:lnSpc>
                <a:spcPts val="2084"/>
              </a:lnSpc>
            </a:pPr>
            <a:r>
              <a:rPr lang="en-US" sz="1489">
                <a:solidFill>
                  <a:srgbClr val="000000"/>
                </a:solidFill>
                <a:latin typeface="Arimo"/>
                <a:ea typeface="Arimo"/>
                <a:cs typeface="Arimo"/>
                <a:sym typeface="Arimo"/>
              </a:rPr>
              <a:t>Weight 3</a:t>
            </a:r>
          </a:p>
        </p:txBody>
      </p:sp>
      <p:sp>
        <p:nvSpPr>
          <p:cNvPr id="21" name="TextBox 21"/>
          <p:cNvSpPr txBox="1"/>
          <p:nvPr/>
        </p:nvSpPr>
        <p:spPr>
          <a:xfrm>
            <a:off x="7437816" y="2011168"/>
            <a:ext cx="3412367" cy="327718"/>
          </a:xfrm>
          <a:prstGeom prst="rect">
            <a:avLst/>
          </a:prstGeom>
        </p:spPr>
        <p:txBody>
          <a:bodyPr lIns="0" tIns="0" rIns="0" bIns="0" rtlCol="0" anchor="t">
            <a:spAutoFit/>
          </a:bodyPr>
          <a:lstStyle/>
          <a:p>
            <a:pPr algn="ctr">
              <a:lnSpc>
                <a:spcPts val="2800"/>
              </a:lnSpc>
            </a:pPr>
            <a:r>
              <a:rPr lang="en-US" sz="2000" dirty="0">
                <a:solidFill>
                  <a:srgbClr val="000000"/>
                </a:solidFill>
                <a:latin typeface="Arimo"/>
                <a:ea typeface="Arimo"/>
                <a:cs typeface="Arimo"/>
                <a:sym typeface="Arimo"/>
              </a:rPr>
              <a:t>&lt;Structure of our SNN&gt;</a:t>
            </a:r>
          </a:p>
        </p:txBody>
      </p:sp>
      <p:sp>
        <p:nvSpPr>
          <p:cNvPr id="22" name="TextBox 22"/>
          <p:cNvSpPr txBox="1"/>
          <p:nvPr/>
        </p:nvSpPr>
        <p:spPr>
          <a:xfrm>
            <a:off x="5171253" y="6360533"/>
            <a:ext cx="7945495" cy="514350"/>
          </a:xfrm>
          <a:prstGeom prst="rect">
            <a:avLst/>
          </a:prstGeom>
        </p:spPr>
        <p:txBody>
          <a:bodyPr lIns="0" tIns="0" rIns="0" bIns="0" rtlCol="0" anchor="t">
            <a:spAutoFit/>
          </a:bodyPr>
          <a:lstStyle/>
          <a:p>
            <a:pPr algn="ctr">
              <a:lnSpc>
                <a:spcPts val="4199"/>
              </a:lnSpc>
            </a:pPr>
            <a:r>
              <a:rPr lang="en-US" sz="2999" b="1">
                <a:solidFill>
                  <a:srgbClr val="000000"/>
                </a:solidFill>
                <a:latin typeface="Arimo Bold"/>
                <a:ea typeface="Arimo Bold"/>
                <a:cs typeface="Arimo Bold"/>
                <a:sym typeface="Arimo Bold"/>
              </a:rPr>
              <a:t>Why Only Two Layers?</a:t>
            </a:r>
          </a:p>
        </p:txBody>
      </p:sp>
      <p:sp>
        <p:nvSpPr>
          <p:cNvPr id="23" name="TextBox 23"/>
          <p:cNvSpPr txBox="1"/>
          <p:nvPr/>
        </p:nvSpPr>
        <p:spPr>
          <a:xfrm>
            <a:off x="6056349" y="7249795"/>
            <a:ext cx="6175302" cy="2008505"/>
          </a:xfrm>
          <a:prstGeom prst="rect">
            <a:avLst/>
          </a:prstGeom>
        </p:spPr>
        <p:txBody>
          <a:bodyPr lIns="0" tIns="0" rIns="0" bIns="0" rtlCol="0" anchor="t">
            <a:spAutoFit/>
          </a:bodyPr>
          <a:lstStyle/>
          <a:p>
            <a:pPr marL="496571" lvl="1" indent="-248285" algn="ctr">
              <a:lnSpc>
                <a:spcPts val="3220"/>
              </a:lnSpc>
              <a:buAutoNum type="arabicPeriod"/>
            </a:pPr>
            <a:r>
              <a:rPr lang="en-US" sz="2300">
                <a:solidFill>
                  <a:srgbClr val="000000"/>
                </a:solidFill>
                <a:latin typeface="Arimo"/>
                <a:ea typeface="Arimo"/>
                <a:cs typeface="Arimo"/>
                <a:sym typeface="Arimo"/>
              </a:rPr>
              <a:t>Pre-trained ResNet50 &amp; PCA</a:t>
            </a:r>
          </a:p>
          <a:p>
            <a:pPr marL="496571" lvl="1" indent="-248285" algn="ctr">
              <a:lnSpc>
                <a:spcPts val="3220"/>
              </a:lnSpc>
              <a:buAutoNum type="arabicPeriod"/>
            </a:pPr>
            <a:r>
              <a:rPr lang="en-US" sz="2300">
                <a:solidFill>
                  <a:srgbClr val="000000"/>
                </a:solidFill>
                <a:latin typeface="Arimo"/>
                <a:ea typeface="Arimo"/>
                <a:cs typeface="Arimo"/>
                <a:sym typeface="Arimo"/>
              </a:rPr>
              <a:t>Gradient Vanishing</a:t>
            </a:r>
          </a:p>
          <a:p>
            <a:pPr marL="496571" lvl="1" indent="-248285" algn="ctr">
              <a:lnSpc>
                <a:spcPts val="3220"/>
              </a:lnSpc>
              <a:buAutoNum type="arabicPeriod"/>
            </a:pPr>
            <a:r>
              <a:rPr lang="en-US" sz="2300">
                <a:solidFill>
                  <a:srgbClr val="000000"/>
                </a:solidFill>
                <a:latin typeface="Arimo"/>
                <a:ea typeface="Arimo"/>
                <a:cs typeface="Arimo"/>
                <a:sym typeface="Arimo"/>
              </a:rPr>
              <a:t>Insufficient data (8,355)</a:t>
            </a:r>
          </a:p>
          <a:p>
            <a:pPr marL="496571" lvl="1" indent="-248285" algn="ctr">
              <a:lnSpc>
                <a:spcPts val="3220"/>
              </a:lnSpc>
              <a:buAutoNum type="arabicPeriod"/>
            </a:pPr>
            <a:r>
              <a:rPr lang="en-US" sz="2300">
                <a:solidFill>
                  <a:srgbClr val="000000"/>
                </a:solidFill>
                <a:latin typeface="Arimo"/>
                <a:ea typeface="Arimo"/>
                <a:cs typeface="Arimo"/>
                <a:sym typeface="Arimo"/>
              </a:rPr>
              <a:t>Computational coast</a:t>
            </a:r>
          </a:p>
          <a:p>
            <a:pPr marL="496571" lvl="1" indent="-248285" algn="ctr">
              <a:lnSpc>
                <a:spcPts val="3220"/>
              </a:lnSpc>
              <a:buAutoNum type="arabicPeriod"/>
            </a:pPr>
            <a:r>
              <a:rPr lang="en-US" sz="2300">
                <a:solidFill>
                  <a:srgbClr val="000000"/>
                </a:solidFill>
                <a:latin typeface="Arimo"/>
                <a:ea typeface="Arimo"/>
                <a:cs typeface="Arimo"/>
                <a:sym typeface="Arimo"/>
              </a:rPr>
              <a:t>Imbalanced genre labels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445692"/>
            <a:ext cx="7257462" cy="2461798"/>
          </a:xfrm>
          <a:custGeom>
            <a:avLst/>
            <a:gdLst/>
            <a:ahLst/>
            <a:cxnLst/>
            <a:rect l="l" t="t" r="r" b="b"/>
            <a:pathLst>
              <a:path w="7257462" h="2461798">
                <a:moveTo>
                  <a:pt x="0" y="0"/>
                </a:moveTo>
                <a:lnTo>
                  <a:pt x="7257462" y="0"/>
                </a:lnTo>
                <a:lnTo>
                  <a:pt x="7257462" y="2461798"/>
                </a:lnTo>
                <a:lnTo>
                  <a:pt x="0" y="2461798"/>
                </a:lnTo>
                <a:lnTo>
                  <a:pt x="0" y="0"/>
                </a:lnTo>
                <a:close/>
              </a:path>
            </a:pathLst>
          </a:custGeom>
          <a:blipFill>
            <a:blip r:embed="rId3"/>
            <a:stretch>
              <a:fillRect l="-74" r="-887" b="-3429"/>
            </a:stretch>
          </a:blipFill>
          <a:ln cap="sq">
            <a:noFill/>
            <a:prstDash val="solid"/>
            <a:miter/>
          </a:ln>
        </p:spPr>
        <p:txBody>
          <a:bodyPr/>
          <a:lstStyle/>
          <a:p>
            <a:endParaRPr lang="en-KR"/>
          </a:p>
        </p:txBody>
      </p:sp>
      <p:sp>
        <p:nvSpPr>
          <p:cNvPr id="3" name="Freeform 3"/>
          <p:cNvSpPr/>
          <p:nvPr/>
        </p:nvSpPr>
        <p:spPr>
          <a:xfrm>
            <a:off x="11101855" y="8096080"/>
            <a:ext cx="6157445" cy="472021"/>
          </a:xfrm>
          <a:custGeom>
            <a:avLst/>
            <a:gdLst/>
            <a:ahLst/>
            <a:cxnLst/>
            <a:rect l="l" t="t" r="r" b="b"/>
            <a:pathLst>
              <a:path w="6157445" h="472021">
                <a:moveTo>
                  <a:pt x="0" y="0"/>
                </a:moveTo>
                <a:lnTo>
                  <a:pt x="6157445" y="0"/>
                </a:lnTo>
                <a:lnTo>
                  <a:pt x="6157445" y="472020"/>
                </a:lnTo>
                <a:lnTo>
                  <a:pt x="0" y="472020"/>
                </a:lnTo>
                <a:lnTo>
                  <a:pt x="0" y="0"/>
                </a:lnTo>
                <a:close/>
              </a:path>
            </a:pathLst>
          </a:custGeom>
          <a:blipFill>
            <a:blip r:embed="rId4"/>
            <a:stretch>
              <a:fillRect l="-641" t="-20190" r="-2899" b="-35138"/>
            </a:stretch>
          </a:blipFill>
        </p:spPr>
        <p:txBody>
          <a:bodyPr/>
          <a:lstStyle/>
          <a:p>
            <a:endParaRPr lang="en-KR"/>
          </a:p>
        </p:txBody>
      </p:sp>
      <p:sp>
        <p:nvSpPr>
          <p:cNvPr id="4" name="Freeform 4"/>
          <p:cNvSpPr/>
          <p:nvPr/>
        </p:nvSpPr>
        <p:spPr>
          <a:xfrm>
            <a:off x="1028700" y="6041583"/>
            <a:ext cx="9579214" cy="2526518"/>
          </a:xfrm>
          <a:custGeom>
            <a:avLst/>
            <a:gdLst/>
            <a:ahLst/>
            <a:cxnLst/>
            <a:rect l="l" t="t" r="r" b="b"/>
            <a:pathLst>
              <a:path w="9579214" h="2526518">
                <a:moveTo>
                  <a:pt x="0" y="0"/>
                </a:moveTo>
                <a:lnTo>
                  <a:pt x="9579214" y="0"/>
                </a:lnTo>
                <a:lnTo>
                  <a:pt x="9579214" y="2526517"/>
                </a:lnTo>
                <a:lnTo>
                  <a:pt x="0" y="2526517"/>
                </a:lnTo>
                <a:lnTo>
                  <a:pt x="0" y="0"/>
                </a:lnTo>
                <a:close/>
              </a:path>
            </a:pathLst>
          </a:custGeom>
          <a:blipFill>
            <a:blip r:embed="rId5"/>
            <a:stretch>
              <a:fillRect/>
            </a:stretch>
          </a:blipFill>
          <a:ln cap="sq">
            <a:noFill/>
            <a:prstDash val="solid"/>
            <a:miter/>
          </a:ln>
        </p:spPr>
        <p:txBody>
          <a:bodyPr/>
          <a:lstStyle/>
          <a:p>
            <a:endParaRPr lang="en-KR"/>
          </a:p>
        </p:txBody>
      </p:sp>
      <p:sp>
        <p:nvSpPr>
          <p:cNvPr id="5" name="TextBox 5"/>
          <p:cNvSpPr txBox="1"/>
          <p:nvPr/>
        </p:nvSpPr>
        <p:spPr>
          <a:xfrm>
            <a:off x="1028700" y="962025"/>
            <a:ext cx="8363775"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1: Simple Neural Network (SNN)</a:t>
            </a:r>
          </a:p>
        </p:txBody>
      </p:sp>
      <p:sp>
        <p:nvSpPr>
          <p:cNvPr id="6" name="TextBox 6"/>
          <p:cNvSpPr txBox="1"/>
          <p:nvPr/>
        </p:nvSpPr>
        <p:spPr>
          <a:xfrm>
            <a:off x="1028700" y="1777594"/>
            <a:ext cx="4608443" cy="4318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1) Initalization of Parameters</a:t>
            </a:r>
          </a:p>
        </p:txBody>
      </p:sp>
      <p:sp>
        <p:nvSpPr>
          <p:cNvPr id="7" name="TextBox 7"/>
          <p:cNvSpPr txBox="1"/>
          <p:nvPr/>
        </p:nvSpPr>
        <p:spPr>
          <a:xfrm>
            <a:off x="1028700" y="5290967"/>
            <a:ext cx="4608443" cy="4318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2) Forward Propagation</a:t>
            </a:r>
          </a:p>
        </p:txBody>
      </p:sp>
      <p:sp>
        <p:nvSpPr>
          <p:cNvPr id="8" name="TextBox 8"/>
          <p:cNvSpPr txBox="1"/>
          <p:nvPr/>
        </p:nvSpPr>
        <p:spPr>
          <a:xfrm>
            <a:off x="16095774" y="7582881"/>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16706" y="3331809"/>
            <a:ext cx="5042594" cy="728977"/>
          </a:xfrm>
          <a:custGeom>
            <a:avLst/>
            <a:gdLst/>
            <a:ahLst/>
            <a:cxnLst/>
            <a:rect l="l" t="t" r="r" b="b"/>
            <a:pathLst>
              <a:path w="5042594" h="728977">
                <a:moveTo>
                  <a:pt x="0" y="0"/>
                </a:moveTo>
                <a:lnTo>
                  <a:pt x="5042594" y="0"/>
                </a:lnTo>
                <a:lnTo>
                  <a:pt x="5042594" y="728977"/>
                </a:lnTo>
                <a:lnTo>
                  <a:pt x="0" y="728977"/>
                </a:lnTo>
                <a:lnTo>
                  <a:pt x="0" y="0"/>
                </a:lnTo>
                <a:close/>
              </a:path>
            </a:pathLst>
          </a:custGeom>
          <a:blipFill>
            <a:blip r:embed="rId3"/>
            <a:stretch>
              <a:fillRect l="-2435" t="-5782" r="-3171" b="-7467"/>
            </a:stretch>
          </a:blipFill>
        </p:spPr>
        <p:txBody>
          <a:bodyPr/>
          <a:lstStyle/>
          <a:p>
            <a:endParaRPr lang="en-KR"/>
          </a:p>
        </p:txBody>
      </p:sp>
      <p:sp>
        <p:nvSpPr>
          <p:cNvPr id="3" name="Freeform 3"/>
          <p:cNvSpPr/>
          <p:nvPr/>
        </p:nvSpPr>
        <p:spPr>
          <a:xfrm>
            <a:off x="1028700" y="2572693"/>
            <a:ext cx="11188006" cy="909025"/>
          </a:xfrm>
          <a:custGeom>
            <a:avLst/>
            <a:gdLst/>
            <a:ahLst/>
            <a:cxnLst/>
            <a:rect l="l" t="t" r="r" b="b"/>
            <a:pathLst>
              <a:path w="11188006" h="909025">
                <a:moveTo>
                  <a:pt x="0" y="0"/>
                </a:moveTo>
                <a:lnTo>
                  <a:pt x="11188006" y="0"/>
                </a:lnTo>
                <a:lnTo>
                  <a:pt x="11188006" y="909025"/>
                </a:lnTo>
                <a:lnTo>
                  <a:pt x="0" y="909025"/>
                </a:lnTo>
                <a:lnTo>
                  <a:pt x="0" y="0"/>
                </a:lnTo>
                <a:close/>
              </a:path>
            </a:pathLst>
          </a:custGeom>
          <a:blipFill>
            <a:blip r:embed="rId4"/>
            <a:stretch>
              <a:fillRect/>
            </a:stretch>
          </a:blipFill>
        </p:spPr>
        <p:txBody>
          <a:bodyPr/>
          <a:lstStyle/>
          <a:p>
            <a:endParaRPr lang="en-KR"/>
          </a:p>
        </p:txBody>
      </p:sp>
      <p:sp>
        <p:nvSpPr>
          <p:cNvPr id="4" name="Freeform 4"/>
          <p:cNvSpPr/>
          <p:nvPr/>
        </p:nvSpPr>
        <p:spPr>
          <a:xfrm>
            <a:off x="1028700" y="4879248"/>
            <a:ext cx="6107206" cy="3493060"/>
          </a:xfrm>
          <a:custGeom>
            <a:avLst/>
            <a:gdLst/>
            <a:ahLst/>
            <a:cxnLst/>
            <a:rect l="l" t="t" r="r" b="b"/>
            <a:pathLst>
              <a:path w="6107206" h="3493060">
                <a:moveTo>
                  <a:pt x="0" y="0"/>
                </a:moveTo>
                <a:lnTo>
                  <a:pt x="6107206" y="0"/>
                </a:lnTo>
                <a:lnTo>
                  <a:pt x="6107206" y="3493060"/>
                </a:lnTo>
                <a:lnTo>
                  <a:pt x="0" y="3493060"/>
                </a:lnTo>
                <a:lnTo>
                  <a:pt x="0" y="0"/>
                </a:lnTo>
                <a:close/>
              </a:path>
            </a:pathLst>
          </a:custGeom>
          <a:blipFill>
            <a:blip r:embed="rId5"/>
            <a:stretch>
              <a:fillRect r="-2626" b="-256"/>
            </a:stretch>
          </a:blipFill>
        </p:spPr>
        <p:txBody>
          <a:bodyPr/>
          <a:lstStyle/>
          <a:p>
            <a:endParaRPr lang="en-KR"/>
          </a:p>
        </p:txBody>
      </p:sp>
      <p:sp>
        <p:nvSpPr>
          <p:cNvPr id="5" name="Freeform 5"/>
          <p:cNvSpPr/>
          <p:nvPr/>
        </p:nvSpPr>
        <p:spPr>
          <a:xfrm>
            <a:off x="15532150" y="5844112"/>
            <a:ext cx="1727150" cy="434373"/>
          </a:xfrm>
          <a:custGeom>
            <a:avLst/>
            <a:gdLst/>
            <a:ahLst/>
            <a:cxnLst/>
            <a:rect l="l" t="t" r="r" b="b"/>
            <a:pathLst>
              <a:path w="1727150" h="434373">
                <a:moveTo>
                  <a:pt x="0" y="0"/>
                </a:moveTo>
                <a:lnTo>
                  <a:pt x="1727150" y="0"/>
                </a:lnTo>
                <a:lnTo>
                  <a:pt x="1727150" y="434373"/>
                </a:lnTo>
                <a:lnTo>
                  <a:pt x="0" y="434373"/>
                </a:lnTo>
                <a:lnTo>
                  <a:pt x="0" y="0"/>
                </a:lnTo>
                <a:close/>
              </a:path>
            </a:pathLst>
          </a:custGeom>
          <a:blipFill>
            <a:blip r:embed="rId6"/>
            <a:stretch>
              <a:fillRect/>
            </a:stretch>
          </a:blipFill>
        </p:spPr>
        <p:txBody>
          <a:bodyPr/>
          <a:lstStyle/>
          <a:p>
            <a:endParaRPr lang="en-KR"/>
          </a:p>
        </p:txBody>
      </p:sp>
      <p:sp>
        <p:nvSpPr>
          <p:cNvPr id="6" name="Freeform 6"/>
          <p:cNvSpPr/>
          <p:nvPr/>
        </p:nvSpPr>
        <p:spPr>
          <a:xfrm>
            <a:off x="13708921" y="6371389"/>
            <a:ext cx="3550379" cy="633401"/>
          </a:xfrm>
          <a:custGeom>
            <a:avLst/>
            <a:gdLst/>
            <a:ahLst/>
            <a:cxnLst/>
            <a:rect l="l" t="t" r="r" b="b"/>
            <a:pathLst>
              <a:path w="3550379" h="633401">
                <a:moveTo>
                  <a:pt x="0" y="0"/>
                </a:moveTo>
                <a:lnTo>
                  <a:pt x="3550379" y="0"/>
                </a:lnTo>
                <a:lnTo>
                  <a:pt x="3550379" y="633401"/>
                </a:lnTo>
                <a:lnTo>
                  <a:pt x="0" y="633401"/>
                </a:lnTo>
                <a:lnTo>
                  <a:pt x="0" y="0"/>
                </a:lnTo>
                <a:close/>
              </a:path>
            </a:pathLst>
          </a:custGeom>
          <a:blipFill>
            <a:blip r:embed="rId7"/>
            <a:stretch>
              <a:fillRect/>
            </a:stretch>
          </a:blipFill>
        </p:spPr>
        <p:txBody>
          <a:bodyPr/>
          <a:lstStyle/>
          <a:p>
            <a:endParaRPr lang="en-KR"/>
          </a:p>
        </p:txBody>
      </p:sp>
      <p:sp>
        <p:nvSpPr>
          <p:cNvPr id="7" name="Freeform 7"/>
          <p:cNvSpPr/>
          <p:nvPr/>
        </p:nvSpPr>
        <p:spPr>
          <a:xfrm>
            <a:off x="13778051" y="7185765"/>
            <a:ext cx="3481249" cy="565020"/>
          </a:xfrm>
          <a:custGeom>
            <a:avLst/>
            <a:gdLst/>
            <a:ahLst/>
            <a:cxnLst/>
            <a:rect l="l" t="t" r="r" b="b"/>
            <a:pathLst>
              <a:path w="3481249" h="565020">
                <a:moveTo>
                  <a:pt x="0" y="0"/>
                </a:moveTo>
                <a:lnTo>
                  <a:pt x="3481249" y="0"/>
                </a:lnTo>
                <a:lnTo>
                  <a:pt x="3481249" y="565019"/>
                </a:lnTo>
                <a:lnTo>
                  <a:pt x="0" y="565019"/>
                </a:lnTo>
                <a:lnTo>
                  <a:pt x="0" y="0"/>
                </a:lnTo>
                <a:close/>
              </a:path>
            </a:pathLst>
          </a:custGeom>
          <a:blipFill>
            <a:blip r:embed="rId8"/>
            <a:stretch>
              <a:fillRect/>
            </a:stretch>
          </a:blipFill>
        </p:spPr>
        <p:txBody>
          <a:bodyPr/>
          <a:lstStyle/>
          <a:p>
            <a:endParaRPr lang="en-KR"/>
          </a:p>
        </p:txBody>
      </p:sp>
      <p:sp>
        <p:nvSpPr>
          <p:cNvPr id="8" name="Freeform 8"/>
          <p:cNvSpPr/>
          <p:nvPr/>
        </p:nvSpPr>
        <p:spPr>
          <a:xfrm>
            <a:off x="14006315" y="7836509"/>
            <a:ext cx="3252985" cy="619666"/>
          </a:xfrm>
          <a:custGeom>
            <a:avLst/>
            <a:gdLst/>
            <a:ahLst/>
            <a:cxnLst/>
            <a:rect l="l" t="t" r="r" b="b"/>
            <a:pathLst>
              <a:path w="3252985" h="619666">
                <a:moveTo>
                  <a:pt x="0" y="0"/>
                </a:moveTo>
                <a:lnTo>
                  <a:pt x="3252985" y="0"/>
                </a:lnTo>
                <a:lnTo>
                  <a:pt x="3252985" y="619666"/>
                </a:lnTo>
                <a:lnTo>
                  <a:pt x="0" y="619666"/>
                </a:lnTo>
                <a:lnTo>
                  <a:pt x="0" y="0"/>
                </a:lnTo>
                <a:close/>
              </a:path>
            </a:pathLst>
          </a:custGeom>
          <a:blipFill>
            <a:blip r:embed="rId9"/>
            <a:stretch>
              <a:fillRect r="-1165" b="-8383"/>
            </a:stretch>
          </a:blipFill>
        </p:spPr>
        <p:txBody>
          <a:bodyPr/>
          <a:lstStyle/>
          <a:p>
            <a:endParaRPr lang="en-KR"/>
          </a:p>
        </p:txBody>
      </p:sp>
      <p:sp>
        <p:nvSpPr>
          <p:cNvPr id="9" name="TextBox 9"/>
          <p:cNvSpPr txBox="1"/>
          <p:nvPr/>
        </p:nvSpPr>
        <p:spPr>
          <a:xfrm>
            <a:off x="1028700" y="962025"/>
            <a:ext cx="8363775" cy="523875"/>
          </a:xfrm>
          <a:prstGeom prst="rect">
            <a:avLst/>
          </a:prstGeom>
        </p:spPr>
        <p:txBody>
          <a:bodyPr lIns="0" tIns="0" rIns="0" bIns="0" rtlCol="0" anchor="t">
            <a:spAutoFit/>
          </a:bodyPr>
          <a:lstStyle/>
          <a:p>
            <a:pPr algn="l">
              <a:lnSpc>
                <a:spcPts val="4200"/>
              </a:lnSpc>
            </a:pPr>
            <a:r>
              <a:rPr lang="en-US" sz="3000">
                <a:solidFill>
                  <a:srgbClr val="000000"/>
                </a:solidFill>
                <a:latin typeface="League Spartan"/>
                <a:ea typeface="League Spartan"/>
                <a:cs typeface="League Spartan"/>
                <a:sym typeface="League Spartan"/>
              </a:rPr>
              <a:t>Model 1: Simple Neural Network (SNN)</a:t>
            </a:r>
          </a:p>
        </p:txBody>
      </p:sp>
      <p:sp>
        <p:nvSpPr>
          <p:cNvPr id="10" name="TextBox 10"/>
          <p:cNvSpPr txBox="1"/>
          <p:nvPr/>
        </p:nvSpPr>
        <p:spPr>
          <a:xfrm>
            <a:off x="1028700" y="2013604"/>
            <a:ext cx="4608443" cy="4318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3) Loss Computation</a:t>
            </a:r>
          </a:p>
        </p:txBody>
      </p:sp>
      <p:sp>
        <p:nvSpPr>
          <p:cNvPr id="11" name="TextBox 11"/>
          <p:cNvSpPr txBox="1"/>
          <p:nvPr/>
        </p:nvSpPr>
        <p:spPr>
          <a:xfrm>
            <a:off x="1028700" y="4241073"/>
            <a:ext cx="8363775" cy="431800"/>
          </a:xfrm>
          <a:prstGeom prst="rect">
            <a:avLst/>
          </a:prstGeom>
        </p:spPr>
        <p:txBody>
          <a:bodyPr lIns="0" tIns="0" rIns="0" bIns="0" rtlCol="0" anchor="t">
            <a:spAutoFit/>
          </a:bodyPr>
          <a:lstStyle/>
          <a:p>
            <a:pPr algn="l">
              <a:lnSpc>
                <a:spcPts val="3499"/>
              </a:lnSpc>
            </a:pPr>
            <a:r>
              <a:rPr lang="en-US" sz="2499" b="1">
                <a:solidFill>
                  <a:srgbClr val="000000"/>
                </a:solidFill>
                <a:latin typeface="Arimo Bold"/>
                <a:ea typeface="Arimo Bold"/>
                <a:cs typeface="Arimo Bold"/>
                <a:sym typeface="Arimo Bold"/>
              </a:rPr>
              <a:t>4) Backward Propagation and Weights &amp; Bias Update</a:t>
            </a:r>
          </a:p>
        </p:txBody>
      </p:sp>
      <p:sp>
        <p:nvSpPr>
          <p:cNvPr id="12" name="TextBox 12"/>
          <p:cNvSpPr txBox="1"/>
          <p:nvPr/>
        </p:nvSpPr>
        <p:spPr>
          <a:xfrm>
            <a:off x="16143399" y="2835976"/>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
        <p:nvSpPr>
          <p:cNvPr id="13" name="TextBox 13"/>
          <p:cNvSpPr txBox="1"/>
          <p:nvPr/>
        </p:nvSpPr>
        <p:spPr>
          <a:xfrm>
            <a:off x="16143399" y="5254832"/>
            <a:ext cx="1115901" cy="408305"/>
          </a:xfrm>
          <a:prstGeom prst="rect">
            <a:avLst/>
          </a:prstGeom>
        </p:spPr>
        <p:txBody>
          <a:bodyPr lIns="0" tIns="0" rIns="0" bIns="0" rtlCol="0" anchor="t">
            <a:spAutoFit/>
          </a:bodyPr>
          <a:lstStyle/>
          <a:p>
            <a:pPr algn="r">
              <a:lnSpc>
                <a:spcPts val="3220"/>
              </a:lnSpc>
            </a:pPr>
            <a:r>
              <a:rPr lang="en-US" sz="2300" b="1">
                <a:solidFill>
                  <a:srgbClr val="000000"/>
                </a:solidFill>
                <a:latin typeface="Arimo Bold"/>
                <a:ea typeface="Arimo Bold"/>
                <a:cs typeface="Arimo Bold"/>
                <a:sym typeface="Arimo Bold"/>
              </a:rPr>
              <a:t>Theory</a:t>
            </a:r>
          </a:p>
        </p:txBody>
      </p:sp>
      <p:sp>
        <p:nvSpPr>
          <p:cNvPr id="14" name="Freeform 14"/>
          <p:cNvSpPr/>
          <p:nvPr/>
        </p:nvSpPr>
        <p:spPr>
          <a:xfrm>
            <a:off x="7531100" y="6061298"/>
            <a:ext cx="5019141" cy="2314526"/>
          </a:xfrm>
          <a:custGeom>
            <a:avLst/>
            <a:gdLst/>
            <a:ahLst/>
            <a:cxnLst/>
            <a:rect l="l" t="t" r="r" b="b"/>
            <a:pathLst>
              <a:path w="5019141" h="2314526">
                <a:moveTo>
                  <a:pt x="0" y="0"/>
                </a:moveTo>
                <a:lnTo>
                  <a:pt x="5019141" y="0"/>
                </a:lnTo>
                <a:lnTo>
                  <a:pt x="5019141" y="2314526"/>
                </a:lnTo>
                <a:lnTo>
                  <a:pt x="0" y="2314526"/>
                </a:lnTo>
                <a:lnTo>
                  <a:pt x="0" y="0"/>
                </a:lnTo>
                <a:close/>
              </a:path>
            </a:pathLst>
          </a:custGeom>
          <a:blipFill>
            <a:blip r:embed="rId10"/>
            <a:stretch>
              <a:fillRect/>
            </a:stretch>
          </a:blipFill>
        </p:spPr>
        <p:txBody>
          <a:bodyPr/>
          <a:lstStyle/>
          <a:p>
            <a:endParaRPr lang="en-KR"/>
          </a:p>
        </p:txBody>
      </p:sp>
      <p:sp>
        <p:nvSpPr>
          <p:cNvPr id="15" name="Freeform 15"/>
          <p:cNvSpPr/>
          <p:nvPr/>
        </p:nvSpPr>
        <p:spPr>
          <a:xfrm>
            <a:off x="12700802" y="8592957"/>
            <a:ext cx="4558498" cy="665343"/>
          </a:xfrm>
          <a:custGeom>
            <a:avLst/>
            <a:gdLst/>
            <a:ahLst/>
            <a:cxnLst/>
            <a:rect l="l" t="t" r="r" b="b"/>
            <a:pathLst>
              <a:path w="4558498" h="665343">
                <a:moveTo>
                  <a:pt x="0" y="0"/>
                </a:moveTo>
                <a:lnTo>
                  <a:pt x="4558498" y="0"/>
                </a:lnTo>
                <a:lnTo>
                  <a:pt x="4558498" y="665343"/>
                </a:lnTo>
                <a:lnTo>
                  <a:pt x="0" y="665343"/>
                </a:lnTo>
                <a:lnTo>
                  <a:pt x="0" y="0"/>
                </a:lnTo>
                <a:close/>
              </a:path>
            </a:pathLst>
          </a:custGeom>
          <a:blipFill>
            <a:blip r:embed="rId11"/>
            <a:stretch>
              <a:fillRect/>
            </a:stretch>
          </a:blipFill>
        </p:spPr>
        <p:txBody>
          <a:bodyPr/>
          <a:lstStyle/>
          <a:p>
            <a:endParaRPr lang="en-K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TotalTime>
  <Words>1921</Words>
  <Application>Microsoft Macintosh PowerPoint</Application>
  <PresentationFormat>Custom</PresentationFormat>
  <Paragraphs>221</Paragraphs>
  <Slides>24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League Spartan</vt:lpstr>
      <vt:lpstr>Arimo Bold Italics</vt:lpstr>
      <vt:lpstr>Arimo Bold</vt:lpstr>
      <vt:lpstr>Calibri</vt:lpstr>
      <vt:lpstr>Arimo</vt:lpstr>
      <vt:lpstr>Arimo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4060 Project Presentation</dc:title>
  <cp:lastModifiedBy>훈 한</cp:lastModifiedBy>
  <cp:revision>4</cp:revision>
  <dcterms:created xsi:type="dcterms:W3CDTF">2006-08-16T00:00:00Z</dcterms:created>
  <dcterms:modified xsi:type="dcterms:W3CDTF">2024-12-09T05:37:48Z</dcterms:modified>
  <dc:identifier>DAGYsr28DWE</dc:identifier>
</cp:coreProperties>
</file>